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6"/>
  </p:notesMasterIdLst>
  <p:sldIdLst>
    <p:sldId id="256" r:id="rId2"/>
    <p:sldId id="257" r:id="rId3"/>
    <p:sldId id="260" r:id="rId4"/>
    <p:sldId id="258" r:id="rId5"/>
    <p:sldId id="259" r:id="rId6"/>
    <p:sldId id="261" r:id="rId7"/>
    <p:sldId id="262" r:id="rId8"/>
    <p:sldId id="263" r:id="rId9"/>
    <p:sldId id="265" r:id="rId10"/>
    <p:sldId id="266" r:id="rId11"/>
    <p:sldId id="268" r:id="rId12"/>
    <p:sldId id="269" r:id="rId13"/>
    <p:sldId id="270" r:id="rId14"/>
    <p:sldId id="271"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855"/>
    <p:restoredTop sz="74143"/>
  </p:normalViewPr>
  <p:slideViewPr>
    <p:cSldViewPr snapToGrid="0">
      <p:cViewPr varScale="1">
        <p:scale>
          <a:sx n="92" d="100"/>
          <a:sy n="92" d="100"/>
        </p:scale>
        <p:origin x="336"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3D53B34-7E72-4C5B-8140-AB4932CACA92}" type="doc">
      <dgm:prSet loTypeId="urn:microsoft.com/office/officeart/2005/8/layout/hierarchy1" loCatId="hierarchy" qsTypeId="urn:microsoft.com/office/officeart/2005/8/quickstyle/simple1" qsCatId="simple" csTypeId="urn:microsoft.com/office/officeart/2005/8/colors/accent0_3" csCatId="mainScheme"/>
      <dgm:spPr/>
      <dgm:t>
        <a:bodyPr/>
        <a:lstStyle/>
        <a:p>
          <a:endParaRPr lang="en-US"/>
        </a:p>
      </dgm:t>
    </dgm:pt>
    <dgm:pt modelId="{0343CB6D-E901-42EB-A997-4AF212A6D7BA}">
      <dgm:prSet/>
      <dgm:spPr/>
      <dgm:t>
        <a:bodyPr/>
        <a:lstStyle/>
        <a:p>
          <a:r>
            <a:rPr lang="en-US" b="0" i="0"/>
            <a:t>"</a:t>
          </a:r>
          <a:r>
            <a:rPr lang="en-US" b="0" i="1"/>
            <a:t>At MITRE, we solve problems for a safer world. Through our federally funded R&amp;D centers and public-private partnerships, we work across government to tackle challenges to the safety, stability, and well-being of our nation.</a:t>
          </a:r>
          <a:r>
            <a:rPr lang="en-US" b="0" i="0"/>
            <a:t>”</a:t>
          </a:r>
          <a:endParaRPr lang="en-US"/>
        </a:p>
      </dgm:t>
    </dgm:pt>
    <dgm:pt modelId="{A0BD5BBD-19EB-4A1D-8F8E-9B8981D0CB3B}" type="parTrans" cxnId="{3B3D3CF1-47CF-4547-BC09-2AD90040EDB7}">
      <dgm:prSet/>
      <dgm:spPr/>
      <dgm:t>
        <a:bodyPr/>
        <a:lstStyle/>
        <a:p>
          <a:endParaRPr lang="en-US"/>
        </a:p>
      </dgm:t>
    </dgm:pt>
    <dgm:pt modelId="{5943B3D9-5634-4ACC-B3B7-AB48C8426F0F}" type="sibTrans" cxnId="{3B3D3CF1-47CF-4547-BC09-2AD90040EDB7}">
      <dgm:prSet/>
      <dgm:spPr/>
      <dgm:t>
        <a:bodyPr/>
        <a:lstStyle/>
        <a:p>
          <a:endParaRPr lang="en-US"/>
        </a:p>
      </dgm:t>
    </dgm:pt>
    <dgm:pt modelId="{33FD847D-5150-4A8F-9D04-A35B17623121}">
      <dgm:prSet/>
      <dgm:spPr/>
      <dgm:t>
        <a:bodyPr/>
        <a:lstStyle/>
        <a:p>
          <a:r>
            <a:rPr lang="en-US"/>
            <a:t>MITRE is used by organizations to understand their security readiness and uncover vulnerabilities in their defenses.</a:t>
          </a:r>
        </a:p>
      </dgm:t>
    </dgm:pt>
    <dgm:pt modelId="{40BAFD74-7C9E-4F2C-96F3-5945C25AB654}" type="parTrans" cxnId="{364DA8A7-ACAD-4A3F-8F1E-4D216566CAD2}">
      <dgm:prSet/>
      <dgm:spPr/>
      <dgm:t>
        <a:bodyPr/>
        <a:lstStyle/>
        <a:p>
          <a:endParaRPr lang="en-US"/>
        </a:p>
      </dgm:t>
    </dgm:pt>
    <dgm:pt modelId="{43F62DB5-A2BB-4583-9A94-140318C83AC3}" type="sibTrans" cxnId="{364DA8A7-ACAD-4A3F-8F1E-4D216566CAD2}">
      <dgm:prSet/>
      <dgm:spPr/>
      <dgm:t>
        <a:bodyPr/>
        <a:lstStyle/>
        <a:p>
          <a:endParaRPr lang="en-US"/>
        </a:p>
      </dgm:t>
    </dgm:pt>
    <dgm:pt modelId="{C05373D7-BAA3-0742-8A2F-2AF5AFACDE58}" type="pres">
      <dgm:prSet presAssocID="{13D53B34-7E72-4C5B-8140-AB4932CACA92}" presName="hierChild1" presStyleCnt="0">
        <dgm:presLayoutVars>
          <dgm:chPref val="1"/>
          <dgm:dir/>
          <dgm:animOne val="branch"/>
          <dgm:animLvl val="lvl"/>
          <dgm:resizeHandles/>
        </dgm:presLayoutVars>
      </dgm:prSet>
      <dgm:spPr/>
    </dgm:pt>
    <dgm:pt modelId="{5EFD3FAE-88A9-E448-93BD-971DB2510965}" type="pres">
      <dgm:prSet presAssocID="{0343CB6D-E901-42EB-A997-4AF212A6D7BA}" presName="hierRoot1" presStyleCnt="0"/>
      <dgm:spPr/>
    </dgm:pt>
    <dgm:pt modelId="{0B0BA9A8-C194-E54C-AB95-6B23B709F334}" type="pres">
      <dgm:prSet presAssocID="{0343CB6D-E901-42EB-A997-4AF212A6D7BA}" presName="composite" presStyleCnt="0"/>
      <dgm:spPr/>
    </dgm:pt>
    <dgm:pt modelId="{87154184-3402-FA40-9700-143979D78A83}" type="pres">
      <dgm:prSet presAssocID="{0343CB6D-E901-42EB-A997-4AF212A6D7BA}" presName="background" presStyleLbl="node0" presStyleIdx="0" presStyleCnt="2"/>
      <dgm:spPr/>
    </dgm:pt>
    <dgm:pt modelId="{8FAAE316-0AF1-D540-9555-D0502A2BF4B3}" type="pres">
      <dgm:prSet presAssocID="{0343CB6D-E901-42EB-A997-4AF212A6D7BA}" presName="text" presStyleLbl="fgAcc0" presStyleIdx="0" presStyleCnt="2">
        <dgm:presLayoutVars>
          <dgm:chPref val="3"/>
        </dgm:presLayoutVars>
      </dgm:prSet>
      <dgm:spPr/>
    </dgm:pt>
    <dgm:pt modelId="{77BFE149-2624-BD4C-ADAC-FEC271C0EFEF}" type="pres">
      <dgm:prSet presAssocID="{0343CB6D-E901-42EB-A997-4AF212A6D7BA}" presName="hierChild2" presStyleCnt="0"/>
      <dgm:spPr/>
    </dgm:pt>
    <dgm:pt modelId="{BBB65125-E8DB-DD48-A5E5-8085EEA4743F}" type="pres">
      <dgm:prSet presAssocID="{33FD847D-5150-4A8F-9D04-A35B17623121}" presName="hierRoot1" presStyleCnt="0"/>
      <dgm:spPr/>
    </dgm:pt>
    <dgm:pt modelId="{B5B05A1E-36E0-8C48-830A-FD1696619532}" type="pres">
      <dgm:prSet presAssocID="{33FD847D-5150-4A8F-9D04-A35B17623121}" presName="composite" presStyleCnt="0"/>
      <dgm:spPr/>
    </dgm:pt>
    <dgm:pt modelId="{5B081499-D750-F94A-88A6-542E51A3BA9B}" type="pres">
      <dgm:prSet presAssocID="{33FD847D-5150-4A8F-9D04-A35B17623121}" presName="background" presStyleLbl="node0" presStyleIdx="1" presStyleCnt="2"/>
      <dgm:spPr/>
    </dgm:pt>
    <dgm:pt modelId="{62E69230-1064-8643-8617-B75119C54942}" type="pres">
      <dgm:prSet presAssocID="{33FD847D-5150-4A8F-9D04-A35B17623121}" presName="text" presStyleLbl="fgAcc0" presStyleIdx="1" presStyleCnt="2">
        <dgm:presLayoutVars>
          <dgm:chPref val="3"/>
        </dgm:presLayoutVars>
      </dgm:prSet>
      <dgm:spPr/>
    </dgm:pt>
    <dgm:pt modelId="{7D878C6B-3B36-C145-9C6C-22B6000DB222}" type="pres">
      <dgm:prSet presAssocID="{33FD847D-5150-4A8F-9D04-A35B17623121}" presName="hierChild2" presStyleCnt="0"/>
      <dgm:spPr/>
    </dgm:pt>
  </dgm:ptLst>
  <dgm:cxnLst>
    <dgm:cxn modelId="{634D692E-27BF-3744-B620-395876210654}" type="presOf" srcId="{13D53B34-7E72-4C5B-8140-AB4932CACA92}" destId="{C05373D7-BAA3-0742-8A2F-2AF5AFACDE58}" srcOrd="0" destOrd="0" presId="urn:microsoft.com/office/officeart/2005/8/layout/hierarchy1"/>
    <dgm:cxn modelId="{95A95077-81D6-F045-A894-69D68DD1A1AC}" type="presOf" srcId="{0343CB6D-E901-42EB-A997-4AF212A6D7BA}" destId="{8FAAE316-0AF1-D540-9555-D0502A2BF4B3}" srcOrd="0" destOrd="0" presId="urn:microsoft.com/office/officeart/2005/8/layout/hierarchy1"/>
    <dgm:cxn modelId="{DE7D887B-B6F9-2047-8FC2-3D76D7B7CB62}" type="presOf" srcId="{33FD847D-5150-4A8F-9D04-A35B17623121}" destId="{62E69230-1064-8643-8617-B75119C54942}" srcOrd="0" destOrd="0" presId="urn:microsoft.com/office/officeart/2005/8/layout/hierarchy1"/>
    <dgm:cxn modelId="{364DA8A7-ACAD-4A3F-8F1E-4D216566CAD2}" srcId="{13D53B34-7E72-4C5B-8140-AB4932CACA92}" destId="{33FD847D-5150-4A8F-9D04-A35B17623121}" srcOrd="1" destOrd="0" parTransId="{40BAFD74-7C9E-4F2C-96F3-5945C25AB654}" sibTransId="{43F62DB5-A2BB-4583-9A94-140318C83AC3}"/>
    <dgm:cxn modelId="{3B3D3CF1-47CF-4547-BC09-2AD90040EDB7}" srcId="{13D53B34-7E72-4C5B-8140-AB4932CACA92}" destId="{0343CB6D-E901-42EB-A997-4AF212A6D7BA}" srcOrd="0" destOrd="0" parTransId="{A0BD5BBD-19EB-4A1D-8F8E-9B8981D0CB3B}" sibTransId="{5943B3D9-5634-4ACC-B3B7-AB48C8426F0F}"/>
    <dgm:cxn modelId="{590B2748-E35E-524D-B11D-152571E4EF2E}" type="presParOf" srcId="{C05373D7-BAA3-0742-8A2F-2AF5AFACDE58}" destId="{5EFD3FAE-88A9-E448-93BD-971DB2510965}" srcOrd="0" destOrd="0" presId="urn:microsoft.com/office/officeart/2005/8/layout/hierarchy1"/>
    <dgm:cxn modelId="{FA9009AC-BBDE-9C40-BC93-7E22840E1716}" type="presParOf" srcId="{5EFD3FAE-88A9-E448-93BD-971DB2510965}" destId="{0B0BA9A8-C194-E54C-AB95-6B23B709F334}" srcOrd="0" destOrd="0" presId="urn:microsoft.com/office/officeart/2005/8/layout/hierarchy1"/>
    <dgm:cxn modelId="{FDA36E30-A358-DE43-A6C7-16418C570247}" type="presParOf" srcId="{0B0BA9A8-C194-E54C-AB95-6B23B709F334}" destId="{87154184-3402-FA40-9700-143979D78A83}" srcOrd="0" destOrd="0" presId="urn:microsoft.com/office/officeart/2005/8/layout/hierarchy1"/>
    <dgm:cxn modelId="{37A67FA6-090E-E743-8D8C-B1D61D201980}" type="presParOf" srcId="{0B0BA9A8-C194-E54C-AB95-6B23B709F334}" destId="{8FAAE316-0AF1-D540-9555-D0502A2BF4B3}" srcOrd="1" destOrd="0" presId="urn:microsoft.com/office/officeart/2005/8/layout/hierarchy1"/>
    <dgm:cxn modelId="{21830C35-3512-EB47-93FC-E90B6FE6B1A7}" type="presParOf" srcId="{5EFD3FAE-88A9-E448-93BD-971DB2510965}" destId="{77BFE149-2624-BD4C-ADAC-FEC271C0EFEF}" srcOrd="1" destOrd="0" presId="urn:microsoft.com/office/officeart/2005/8/layout/hierarchy1"/>
    <dgm:cxn modelId="{057A0FDF-469E-3441-AFA0-3C604F0D3CBB}" type="presParOf" srcId="{C05373D7-BAA3-0742-8A2F-2AF5AFACDE58}" destId="{BBB65125-E8DB-DD48-A5E5-8085EEA4743F}" srcOrd="1" destOrd="0" presId="urn:microsoft.com/office/officeart/2005/8/layout/hierarchy1"/>
    <dgm:cxn modelId="{C2F34A2A-0D74-8446-8AF5-AA25A63142B7}" type="presParOf" srcId="{BBB65125-E8DB-DD48-A5E5-8085EEA4743F}" destId="{B5B05A1E-36E0-8C48-830A-FD1696619532}" srcOrd="0" destOrd="0" presId="urn:microsoft.com/office/officeart/2005/8/layout/hierarchy1"/>
    <dgm:cxn modelId="{C32B7CF1-0E98-4E4D-ADDD-D555BAF494E1}" type="presParOf" srcId="{B5B05A1E-36E0-8C48-830A-FD1696619532}" destId="{5B081499-D750-F94A-88A6-542E51A3BA9B}" srcOrd="0" destOrd="0" presId="urn:microsoft.com/office/officeart/2005/8/layout/hierarchy1"/>
    <dgm:cxn modelId="{D0D6DFC2-8EFD-D945-A0E8-6EA8385894C1}" type="presParOf" srcId="{B5B05A1E-36E0-8C48-830A-FD1696619532}" destId="{62E69230-1064-8643-8617-B75119C54942}" srcOrd="1" destOrd="0" presId="urn:microsoft.com/office/officeart/2005/8/layout/hierarchy1"/>
    <dgm:cxn modelId="{B7E55075-D159-5546-BBA6-3F969FDFE646}" type="presParOf" srcId="{BBB65125-E8DB-DD48-A5E5-8085EEA4743F}" destId="{7D878C6B-3B36-C145-9C6C-22B6000DB222}"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2C6A106-84C8-4EF5-A4C7-FD78A3649781}"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CDFBBBB1-452A-41C9-A067-F52ECEA27480}">
      <dgm:prSet/>
      <dgm:spPr/>
      <dgm:t>
        <a:bodyPr/>
        <a:lstStyle/>
        <a:p>
          <a:r>
            <a:rPr lang="en-US" dirty="0"/>
            <a:t>APT- </a:t>
          </a:r>
          <a:r>
            <a:rPr lang="en-US" b="0" i="0" dirty="0"/>
            <a:t>Advanced Persistent Threat- can be considered a team/group (threat group), or even country (nation-state group), that engages in long-term attacks against organizations and/or countries.</a:t>
          </a:r>
        </a:p>
        <a:p>
          <a:r>
            <a:rPr lang="en-US" dirty="0"/>
            <a:t>TTP- </a:t>
          </a:r>
          <a:r>
            <a:rPr lang="en-US" b="0" i="0" dirty="0"/>
            <a:t>Tactics, Technique, and Procedures-</a:t>
          </a:r>
          <a:br>
            <a:rPr lang="en-US" b="0" i="0" dirty="0"/>
          </a:br>
          <a:r>
            <a:rPr lang="en-US" b="0" i="0" dirty="0"/>
            <a:t>o The Tactic is the adversary's goal or objective.</a:t>
          </a:r>
          <a:br>
            <a:rPr lang="en-US" b="0" i="0" dirty="0"/>
          </a:br>
          <a:r>
            <a:rPr lang="en-US" b="0" i="0" dirty="0"/>
            <a:t>o The Technique is how the adversary achieves the goal or objective.</a:t>
          </a:r>
          <a:br>
            <a:rPr lang="en-US" b="0" i="0" dirty="0"/>
          </a:br>
          <a:r>
            <a:rPr lang="en-US" b="0" i="0" dirty="0"/>
            <a:t>o The Procedure is how the technique is executed.</a:t>
          </a:r>
        </a:p>
      </dgm:t>
    </dgm:pt>
    <dgm:pt modelId="{EE0C0C30-82D2-4FD5-A4E1-4877E623BA20}" type="parTrans" cxnId="{8CDE74FE-C55C-4DC9-A688-CF28762E6CE4}">
      <dgm:prSet/>
      <dgm:spPr/>
      <dgm:t>
        <a:bodyPr/>
        <a:lstStyle/>
        <a:p>
          <a:endParaRPr lang="en-US"/>
        </a:p>
      </dgm:t>
    </dgm:pt>
    <dgm:pt modelId="{A1F3C7F4-3F03-4BAB-83CC-257E3F8A78DD}" type="sibTrans" cxnId="{8CDE74FE-C55C-4DC9-A688-CF28762E6CE4}">
      <dgm:prSet/>
      <dgm:spPr/>
      <dgm:t>
        <a:bodyPr/>
        <a:lstStyle/>
        <a:p>
          <a:endParaRPr lang="en-US"/>
        </a:p>
      </dgm:t>
    </dgm:pt>
    <dgm:pt modelId="{559FF106-E1F6-4DD9-8882-2CFAC7EC9E72}">
      <dgm:prSet/>
      <dgm:spPr/>
      <dgm:t>
        <a:bodyPr/>
        <a:lstStyle/>
        <a:p>
          <a:r>
            <a:rPr lang="en-US" b="0" i="0" dirty="0">
              <a:effectLst/>
              <a:latin typeface="Arial" panose="020B0604020202020204" pitchFamily="34" charset="0"/>
            </a:rPr>
            <a:t>CAR- Cyber Analytics Repository- is a knowledge base of analytics developed by MITRE based on the MITRE ATT&amp;CK® adversary model.</a:t>
          </a:r>
        </a:p>
        <a:p>
          <a:r>
            <a:rPr lang="en-US" b="0" i="0" dirty="0">
              <a:effectLst/>
              <a:latin typeface="Arial" panose="020B0604020202020204" pitchFamily="34" charset="0"/>
            </a:rPr>
            <a:t>MITRE Engage- is a framework for planning and discussing adversary engagement operations that empowers you to engage your adversaries and achieve your cybersecurity goals.</a:t>
          </a:r>
        </a:p>
        <a:p>
          <a:r>
            <a:rPr lang="en-US" b="0" i="0" dirty="0"/>
            <a:t>MITRE D3FEND- Detection, Denial, and Disruption Framework Empowering Network Defense. A knowledge graph of cybersecurity countermeasures.</a:t>
          </a:r>
        </a:p>
        <a:p>
          <a:endParaRPr lang="en-US" dirty="0"/>
        </a:p>
      </dgm:t>
    </dgm:pt>
    <dgm:pt modelId="{A2F15687-7ECD-4A9A-83CF-A5271158E448}" type="parTrans" cxnId="{BB24C4F6-FFD4-417C-B624-4E7AA420662C}">
      <dgm:prSet/>
      <dgm:spPr/>
      <dgm:t>
        <a:bodyPr/>
        <a:lstStyle/>
        <a:p>
          <a:endParaRPr lang="en-US"/>
        </a:p>
      </dgm:t>
    </dgm:pt>
    <dgm:pt modelId="{79E8B7DD-1EDF-499E-8540-169160726F7B}" type="sibTrans" cxnId="{BB24C4F6-FFD4-417C-B624-4E7AA420662C}">
      <dgm:prSet/>
      <dgm:spPr/>
      <dgm:t>
        <a:bodyPr/>
        <a:lstStyle/>
        <a:p>
          <a:endParaRPr lang="en-US"/>
        </a:p>
      </dgm:t>
    </dgm:pt>
    <dgm:pt modelId="{0B84E368-063A-F243-A2E3-6BDE94B2CBCB}" type="pres">
      <dgm:prSet presAssocID="{92C6A106-84C8-4EF5-A4C7-FD78A3649781}" presName="linear" presStyleCnt="0">
        <dgm:presLayoutVars>
          <dgm:animLvl val="lvl"/>
          <dgm:resizeHandles val="exact"/>
        </dgm:presLayoutVars>
      </dgm:prSet>
      <dgm:spPr/>
    </dgm:pt>
    <dgm:pt modelId="{BE87C646-52E2-804F-9CD1-5449233154EB}" type="pres">
      <dgm:prSet presAssocID="{CDFBBBB1-452A-41C9-A067-F52ECEA27480}" presName="parentText" presStyleLbl="node1" presStyleIdx="0" presStyleCnt="2">
        <dgm:presLayoutVars>
          <dgm:chMax val="0"/>
          <dgm:bulletEnabled val="1"/>
        </dgm:presLayoutVars>
      </dgm:prSet>
      <dgm:spPr/>
    </dgm:pt>
    <dgm:pt modelId="{D0469BA8-672C-BF49-A272-F44D742340C2}" type="pres">
      <dgm:prSet presAssocID="{A1F3C7F4-3F03-4BAB-83CC-257E3F8A78DD}" presName="spacer" presStyleCnt="0"/>
      <dgm:spPr/>
    </dgm:pt>
    <dgm:pt modelId="{040D7ECD-53E9-704C-B03C-4ECA601647F3}" type="pres">
      <dgm:prSet presAssocID="{559FF106-E1F6-4DD9-8882-2CFAC7EC9E72}" presName="parentText" presStyleLbl="node1" presStyleIdx="1" presStyleCnt="2">
        <dgm:presLayoutVars>
          <dgm:chMax val="0"/>
          <dgm:bulletEnabled val="1"/>
        </dgm:presLayoutVars>
      </dgm:prSet>
      <dgm:spPr/>
    </dgm:pt>
  </dgm:ptLst>
  <dgm:cxnLst>
    <dgm:cxn modelId="{C2718807-8A13-B94E-9391-6A8B262E92F7}" type="presOf" srcId="{CDFBBBB1-452A-41C9-A067-F52ECEA27480}" destId="{BE87C646-52E2-804F-9CD1-5449233154EB}" srcOrd="0" destOrd="0" presId="urn:microsoft.com/office/officeart/2005/8/layout/vList2"/>
    <dgm:cxn modelId="{DC92744F-40C3-844A-AFCB-1B039D7CA01D}" type="presOf" srcId="{559FF106-E1F6-4DD9-8882-2CFAC7EC9E72}" destId="{040D7ECD-53E9-704C-B03C-4ECA601647F3}" srcOrd="0" destOrd="0" presId="urn:microsoft.com/office/officeart/2005/8/layout/vList2"/>
    <dgm:cxn modelId="{01A58C7F-D95A-144B-9292-92F799318C70}" type="presOf" srcId="{92C6A106-84C8-4EF5-A4C7-FD78A3649781}" destId="{0B84E368-063A-F243-A2E3-6BDE94B2CBCB}" srcOrd="0" destOrd="0" presId="urn:microsoft.com/office/officeart/2005/8/layout/vList2"/>
    <dgm:cxn modelId="{BB24C4F6-FFD4-417C-B624-4E7AA420662C}" srcId="{92C6A106-84C8-4EF5-A4C7-FD78A3649781}" destId="{559FF106-E1F6-4DD9-8882-2CFAC7EC9E72}" srcOrd="1" destOrd="0" parTransId="{A2F15687-7ECD-4A9A-83CF-A5271158E448}" sibTransId="{79E8B7DD-1EDF-499E-8540-169160726F7B}"/>
    <dgm:cxn modelId="{8CDE74FE-C55C-4DC9-A688-CF28762E6CE4}" srcId="{92C6A106-84C8-4EF5-A4C7-FD78A3649781}" destId="{CDFBBBB1-452A-41C9-A067-F52ECEA27480}" srcOrd="0" destOrd="0" parTransId="{EE0C0C30-82D2-4FD5-A4E1-4877E623BA20}" sibTransId="{A1F3C7F4-3F03-4BAB-83CC-257E3F8A78DD}"/>
    <dgm:cxn modelId="{CBC22230-33FC-3A4E-9400-5AA21B581C8A}" type="presParOf" srcId="{0B84E368-063A-F243-A2E3-6BDE94B2CBCB}" destId="{BE87C646-52E2-804F-9CD1-5449233154EB}" srcOrd="0" destOrd="0" presId="urn:microsoft.com/office/officeart/2005/8/layout/vList2"/>
    <dgm:cxn modelId="{C577503E-E637-F44E-AF0D-03DEA6BC7034}" type="presParOf" srcId="{0B84E368-063A-F243-A2E3-6BDE94B2CBCB}" destId="{D0469BA8-672C-BF49-A272-F44D742340C2}" srcOrd="1" destOrd="0" presId="urn:microsoft.com/office/officeart/2005/8/layout/vList2"/>
    <dgm:cxn modelId="{A7B0ED63-D5EA-F544-A0FD-781D83E8A864}" type="presParOf" srcId="{0B84E368-063A-F243-A2E3-6BDE94B2CBCB}" destId="{040D7ECD-53E9-704C-B03C-4ECA601647F3}" srcOrd="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154184-3402-FA40-9700-143979D78A83}">
      <dsp:nvSpPr>
        <dsp:cNvPr id="0" name=""/>
        <dsp:cNvSpPr/>
      </dsp:nvSpPr>
      <dsp:spPr>
        <a:xfrm>
          <a:off x="134291" y="612"/>
          <a:ext cx="4332795" cy="2751325"/>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FAAE316-0AF1-D540-9555-D0502A2BF4B3}">
      <dsp:nvSpPr>
        <dsp:cNvPr id="0" name=""/>
        <dsp:cNvSpPr/>
      </dsp:nvSpPr>
      <dsp:spPr>
        <a:xfrm>
          <a:off x="615713" y="457963"/>
          <a:ext cx="4332795" cy="2751325"/>
        </a:xfrm>
        <a:prstGeom prst="roundRect">
          <a:avLst>
            <a:gd name="adj" fmla="val 10000"/>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b="0" i="0" kern="1200"/>
            <a:t>"</a:t>
          </a:r>
          <a:r>
            <a:rPr lang="en-US" sz="2300" b="0" i="1" kern="1200"/>
            <a:t>At MITRE, we solve problems for a safer world. Through our federally funded R&amp;D centers and public-private partnerships, we work across government to tackle challenges to the safety, stability, and well-being of our nation.</a:t>
          </a:r>
          <a:r>
            <a:rPr lang="en-US" sz="2300" b="0" i="0" kern="1200"/>
            <a:t>”</a:t>
          </a:r>
          <a:endParaRPr lang="en-US" sz="2300" kern="1200"/>
        </a:p>
      </dsp:txBody>
      <dsp:txXfrm>
        <a:off x="696297" y="538547"/>
        <a:ext cx="4171627" cy="2590157"/>
      </dsp:txXfrm>
    </dsp:sp>
    <dsp:sp modelId="{5B081499-D750-F94A-88A6-542E51A3BA9B}">
      <dsp:nvSpPr>
        <dsp:cNvPr id="0" name=""/>
        <dsp:cNvSpPr/>
      </dsp:nvSpPr>
      <dsp:spPr>
        <a:xfrm>
          <a:off x="5429930" y="612"/>
          <a:ext cx="4332795" cy="2751325"/>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2E69230-1064-8643-8617-B75119C54942}">
      <dsp:nvSpPr>
        <dsp:cNvPr id="0" name=""/>
        <dsp:cNvSpPr/>
      </dsp:nvSpPr>
      <dsp:spPr>
        <a:xfrm>
          <a:off x="5911352" y="457963"/>
          <a:ext cx="4332795" cy="2751325"/>
        </a:xfrm>
        <a:prstGeom prst="roundRect">
          <a:avLst>
            <a:gd name="adj" fmla="val 10000"/>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t>MITRE is used by organizations to understand their security readiness and uncover vulnerabilities in their defenses.</a:t>
          </a:r>
        </a:p>
      </dsp:txBody>
      <dsp:txXfrm>
        <a:off x="5991936" y="538547"/>
        <a:ext cx="4171627" cy="259015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87C646-52E2-804F-9CD1-5449233154EB}">
      <dsp:nvSpPr>
        <dsp:cNvPr id="0" name=""/>
        <dsp:cNvSpPr/>
      </dsp:nvSpPr>
      <dsp:spPr>
        <a:xfrm>
          <a:off x="0" y="426500"/>
          <a:ext cx="6111297" cy="2852459"/>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dirty="0"/>
            <a:t>APT- </a:t>
          </a:r>
          <a:r>
            <a:rPr lang="en-US" sz="1600" b="0" i="0" kern="1200" dirty="0"/>
            <a:t>Advanced Persistent Threat- can be considered a team/group (threat group), or even country (nation-state group), that engages in long-term attacks against organizations and/or countries.</a:t>
          </a:r>
        </a:p>
        <a:p>
          <a:pPr marL="0" lvl="0" indent="0" algn="l" defTabSz="711200">
            <a:lnSpc>
              <a:spcPct val="90000"/>
            </a:lnSpc>
            <a:spcBef>
              <a:spcPct val="0"/>
            </a:spcBef>
            <a:spcAft>
              <a:spcPct val="35000"/>
            </a:spcAft>
            <a:buNone/>
          </a:pPr>
          <a:r>
            <a:rPr lang="en-US" sz="1600" kern="1200" dirty="0"/>
            <a:t>TTP- </a:t>
          </a:r>
          <a:r>
            <a:rPr lang="en-US" sz="1600" b="0" i="0" kern="1200" dirty="0"/>
            <a:t>Tactics, Technique, and Procedures-</a:t>
          </a:r>
          <a:br>
            <a:rPr lang="en-US" sz="1600" b="0" i="0" kern="1200" dirty="0"/>
          </a:br>
          <a:r>
            <a:rPr lang="en-US" sz="1600" b="0" i="0" kern="1200" dirty="0"/>
            <a:t>o The Tactic is the adversary's goal or objective.</a:t>
          </a:r>
          <a:br>
            <a:rPr lang="en-US" sz="1600" b="0" i="0" kern="1200" dirty="0"/>
          </a:br>
          <a:r>
            <a:rPr lang="en-US" sz="1600" b="0" i="0" kern="1200" dirty="0"/>
            <a:t>o The Technique is how the adversary achieves the goal or objective.</a:t>
          </a:r>
          <a:br>
            <a:rPr lang="en-US" sz="1600" b="0" i="0" kern="1200" dirty="0"/>
          </a:br>
          <a:r>
            <a:rPr lang="en-US" sz="1600" b="0" i="0" kern="1200" dirty="0"/>
            <a:t>o The Procedure is how the technique is executed.</a:t>
          </a:r>
        </a:p>
      </dsp:txBody>
      <dsp:txXfrm>
        <a:off x="139246" y="565746"/>
        <a:ext cx="5832805" cy="2573967"/>
      </dsp:txXfrm>
    </dsp:sp>
    <dsp:sp modelId="{040D7ECD-53E9-704C-B03C-4ECA601647F3}">
      <dsp:nvSpPr>
        <dsp:cNvPr id="0" name=""/>
        <dsp:cNvSpPr/>
      </dsp:nvSpPr>
      <dsp:spPr>
        <a:xfrm>
          <a:off x="0" y="3325040"/>
          <a:ext cx="6111297" cy="2852459"/>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0" i="0" kern="1200" dirty="0">
              <a:effectLst/>
              <a:latin typeface="Arial" panose="020B0604020202020204" pitchFamily="34" charset="0"/>
            </a:rPr>
            <a:t>CAR- Cyber Analytics Repository- is a knowledge base of analytics developed by MITRE based on the MITRE ATT&amp;CK® adversary model.</a:t>
          </a:r>
        </a:p>
        <a:p>
          <a:pPr marL="0" lvl="0" indent="0" algn="l" defTabSz="711200">
            <a:lnSpc>
              <a:spcPct val="90000"/>
            </a:lnSpc>
            <a:spcBef>
              <a:spcPct val="0"/>
            </a:spcBef>
            <a:spcAft>
              <a:spcPct val="35000"/>
            </a:spcAft>
            <a:buNone/>
          </a:pPr>
          <a:r>
            <a:rPr lang="en-US" sz="1600" b="0" i="0" kern="1200" dirty="0">
              <a:effectLst/>
              <a:latin typeface="Arial" panose="020B0604020202020204" pitchFamily="34" charset="0"/>
            </a:rPr>
            <a:t>MITRE Engage- is a framework for planning and discussing adversary engagement operations that empowers you to engage your adversaries and achieve your cybersecurity goals.</a:t>
          </a:r>
        </a:p>
        <a:p>
          <a:pPr marL="0" lvl="0" indent="0" algn="l" defTabSz="711200">
            <a:lnSpc>
              <a:spcPct val="90000"/>
            </a:lnSpc>
            <a:spcBef>
              <a:spcPct val="0"/>
            </a:spcBef>
            <a:spcAft>
              <a:spcPct val="35000"/>
            </a:spcAft>
            <a:buNone/>
          </a:pPr>
          <a:r>
            <a:rPr lang="en-US" sz="1600" b="0" i="0" kern="1200" dirty="0"/>
            <a:t>MITRE D3FEND- Detection, Denial, and Disruption Framework Empowering Network Defense. A knowledge graph of cybersecurity countermeasures.</a:t>
          </a:r>
        </a:p>
        <a:p>
          <a:pPr marL="0" lvl="0" indent="0" algn="l" defTabSz="711200">
            <a:lnSpc>
              <a:spcPct val="90000"/>
            </a:lnSpc>
            <a:spcBef>
              <a:spcPct val="0"/>
            </a:spcBef>
            <a:spcAft>
              <a:spcPct val="35000"/>
            </a:spcAft>
            <a:buNone/>
          </a:pPr>
          <a:endParaRPr lang="en-US" sz="1600" kern="1200" dirty="0"/>
        </a:p>
      </dsp:txBody>
      <dsp:txXfrm>
        <a:off x="139246" y="3464286"/>
        <a:ext cx="5832805" cy="2573967"/>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E06486B-A96E-8242-BC74-15A6D4DB03BE}" type="datetimeFigureOut">
              <a:rPr lang="en-US" smtClean="0"/>
              <a:t>4/5/23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25A0CA0-B030-3141-8C64-3FCA7D45ED61}" type="slidenum">
              <a:rPr lang="en-US" smtClean="0"/>
              <a:t>‹#›</a:t>
            </a:fld>
            <a:endParaRPr lang="en-US"/>
          </a:p>
        </p:txBody>
      </p:sp>
    </p:spTree>
    <p:extLst>
      <p:ext uri="{BB962C8B-B14F-4D97-AF65-F5344CB8AC3E}">
        <p14:creationId xmlns:p14="http://schemas.microsoft.com/office/powerpoint/2010/main" val="4785560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25A0CA0-B030-3141-8C64-3FCA7D45ED61}" type="slidenum">
              <a:rPr lang="en-US" smtClean="0"/>
              <a:t>5</a:t>
            </a:fld>
            <a:endParaRPr lang="en-US"/>
          </a:p>
        </p:txBody>
      </p:sp>
    </p:spTree>
    <p:extLst>
      <p:ext uri="{BB962C8B-B14F-4D97-AF65-F5344CB8AC3E}">
        <p14:creationId xmlns:p14="http://schemas.microsoft.com/office/powerpoint/2010/main" val="42549084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25A0CA0-B030-3141-8C64-3FCA7D45ED61}" type="slidenum">
              <a:rPr lang="en-US" smtClean="0"/>
              <a:t>6</a:t>
            </a:fld>
            <a:endParaRPr lang="en-US"/>
          </a:p>
        </p:txBody>
      </p:sp>
    </p:spTree>
    <p:extLst>
      <p:ext uri="{BB962C8B-B14F-4D97-AF65-F5344CB8AC3E}">
        <p14:creationId xmlns:p14="http://schemas.microsoft.com/office/powerpoint/2010/main" val="17808800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25A0CA0-B030-3141-8C64-3FCA7D45ED61}" type="slidenum">
              <a:rPr lang="en-US" smtClean="0"/>
              <a:t>7</a:t>
            </a:fld>
            <a:endParaRPr lang="en-US"/>
          </a:p>
        </p:txBody>
      </p:sp>
    </p:spTree>
    <p:extLst>
      <p:ext uri="{BB962C8B-B14F-4D97-AF65-F5344CB8AC3E}">
        <p14:creationId xmlns:p14="http://schemas.microsoft.com/office/powerpoint/2010/main" val="35018527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25A0CA0-B030-3141-8C64-3FCA7D45ED61}" type="slidenum">
              <a:rPr lang="en-US" smtClean="0"/>
              <a:t>8</a:t>
            </a:fld>
            <a:endParaRPr lang="en-US"/>
          </a:p>
        </p:txBody>
      </p:sp>
    </p:spTree>
    <p:extLst>
      <p:ext uri="{BB962C8B-B14F-4D97-AF65-F5344CB8AC3E}">
        <p14:creationId xmlns:p14="http://schemas.microsoft.com/office/powerpoint/2010/main" val="1315581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25A0CA0-B030-3141-8C64-3FCA7D45ED61}" type="slidenum">
              <a:rPr lang="en-US" smtClean="0"/>
              <a:t>9</a:t>
            </a:fld>
            <a:endParaRPr lang="en-US"/>
          </a:p>
        </p:txBody>
      </p:sp>
    </p:spTree>
    <p:extLst>
      <p:ext uri="{BB962C8B-B14F-4D97-AF65-F5344CB8AC3E}">
        <p14:creationId xmlns:p14="http://schemas.microsoft.com/office/powerpoint/2010/main" val="29538929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25A0CA0-B030-3141-8C64-3FCA7D45ED61}" type="slidenum">
              <a:rPr lang="en-US" smtClean="0"/>
              <a:t>10</a:t>
            </a:fld>
            <a:endParaRPr lang="en-US"/>
          </a:p>
        </p:txBody>
      </p:sp>
    </p:spTree>
    <p:extLst>
      <p:ext uri="{BB962C8B-B14F-4D97-AF65-F5344CB8AC3E}">
        <p14:creationId xmlns:p14="http://schemas.microsoft.com/office/powerpoint/2010/main" val="34609668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E065EC-BA20-3F16-BC35-A44D3CDE747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D48ACF5-A56B-1D41-51B1-10FAFAD9771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58D0010-77E7-6BE0-E82D-148FF04CD783}"/>
              </a:ext>
            </a:extLst>
          </p:cNvPr>
          <p:cNvSpPr>
            <a:spLocks noGrp="1"/>
          </p:cNvSpPr>
          <p:nvPr>
            <p:ph type="dt" sz="half" idx="10"/>
          </p:nvPr>
        </p:nvSpPr>
        <p:spPr/>
        <p:txBody>
          <a:bodyPr/>
          <a:lstStyle/>
          <a:p>
            <a:fld id="{3706A79F-7E1B-5B4A-BC4E-E20E902FF187}" type="datetimeFigureOut">
              <a:rPr lang="en-US" smtClean="0"/>
              <a:t>4/5/23</a:t>
            </a:fld>
            <a:endParaRPr lang="en-US"/>
          </a:p>
        </p:txBody>
      </p:sp>
      <p:sp>
        <p:nvSpPr>
          <p:cNvPr id="5" name="Footer Placeholder 4">
            <a:extLst>
              <a:ext uri="{FF2B5EF4-FFF2-40B4-BE49-F238E27FC236}">
                <a16:creationId xmlns:a16="http://schemas.microsoft.com/office/drawing/2014/main" id="{CD65E9A3-2419-A01A-68CC-BB7F4BAD65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0583CCC-CB90-B2AD-63C0-839B03EBC98F}"/>
              </a:ext>
            </a:extLst>
          </p:cNvPr>
          <p:cNvSpPr>
            <a:spLocks noGrp="1"/>
          </p:cNvSpPr>
          <p:nvPr>
            <p:ph type="sldNum" sz="quarter" idx="12"/>
          </p:nvPr>
        </p:nvSpPr>
        <p:spPr/>
        <p:txBody>
          <a:bodyPr/>
          <a:lstStyle/>
          <a:p>
            <a:fld id="{BE20C1E7-184D-154D-AC5B-4D9F0D194E5B}" type="slidenum">
              <a:rPr lang="en-US" smtClean="0"/>
              <a:t>‹#›</a:t>
            </a:fld>
            <a:endParaRPr lang="en-US"/>
          </a:p>
        </p:txBody>
      </p:sp>
    </p:spTree>
    <p:extLst>
      <p:ext uri="{BB962C8B-B14F-4D97-AF65-F5344CB8AC3E}">
        <p14:creationId xmlns:p14="http://schemas.microsoft.com/office/powerpoint/2010/main" val="42187626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394DA6-D826-9A73-4DC7-C4B8C560104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BB05B16-5D4E-1557-F9AD-CC04A3BFF18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300E2DC-AFE5-05B0-FBDF-6DA49B885F2E}"/>
              </a:ext>
            </a:extLst>
          </p:cNvPr>
          <p:cNvSpPr>
            <a:spLocks noGrp="1"/>
          </p:cNvSpPr>
          <p:nvPr>
            <p:ph type="dt" sz="half" idx="10"/>
          </p:nvPr>
        </p:nvSpPr>
        <p:spPr/>
        <p:txBody>
          <a:bodyPr/>
          <a:lstStyle/>
          <a:p>
            <a:fld id="{3706A79F-7E1B-5B4A-BC4E-E20E902FF187}" type="datetimeFigureOut">
              <a:rPr lang="en-US" smtClean="0"/>
              <a:t>4/5/23</a:t>
            </a:fld>
            <a:endParaRPr lang="en-US"/>
          </a:p>
        </p:txBody>
      </p:sp>
      <p:sp>
        <p:nvSpPr>
          <p:cNvPr id="5" name="Footer Placeholder 4">
            <a:extLst>
              <a:ext uri="{FF2B5EF4-FFF2-40B4-BE49-F238E27FC236}">
                <a16:creationId xmlns:a16="http://schemas.microsoft.com/office/drawing/2014/main" id="{C4311AA3-D6C0-682E-D697-D2280A26F3C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14D7F7C-8E8C-68EB-8F2B-99CD3757CBB8}"/>
              </a:ext>
            </a:extLst>
          </p:cNvPr>
          <p:cNvSpPr>
            <a:spLocks noGrp="1"/>
          </p:cNvSpPr>
          <p:nvPr>
            <p:ph type="sldNum" sz="quarter" idx="12"/>
          </p:nvPr>
        </p:nvSpPr>
        <p:spPr/>
        <p:txBody>
          <a:bodyPr/>
          <a:lstStyle/>
          <a:p>
            <a:fld id="{BE20C1E7-184D-154D-AC5B-4D9F0D194E5B}" type="slidenum">
              <a:rPr lang="en-US" smtClean="0"/>
              <a:t>‹#›</a:t>
            </a:fld>
            <a:endParaRPr lang="en-US"/>
          </a:p>
        </p:txBody>
      </p:sp>
    </p:spTree>
    <p:extLst>
      <p:ext uri="{BB962C8B-B14F-4D97-AF65-F5344CB8AC3E}">
        <p14:creationId xmlns:p14="http://schemas.microsoft.com/office/powerpoint/2010/main" val="27869114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33631A7-FA26-598C-B9B8-4F337E9734E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E1132A2-BD5E-E0BA-A809-0AB4AE0BC70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523498F-C62E-BFF7-64A4-EC106C3D0E90}"/>
              </a:ext>
            </a:extLst>
          </p:cNvPr>
          <p:cNvSpPr>
            <a:spLocks noGrp="1"/>
          </p:cNvSpPr>
          <p:nvPr>
            <p:ph type="dt" sz="half" idx="10"/>
          </p:nvPr>
        </p:nvSpPr>
        <p:spPr/>
        <p:txBody>
          <a:bodyPr/>
          <a:lstStyle/>
          <a:p>
            <a:fld id="{3706A79F-7E1B-5B4A-BC4E-E20E902FF187}" type="datetimeFigureOut">
              <a:rPr lang="en-US" smtClean="0"/>
              <a:t>4/5/23</a:t>
            </a:fld>
            <a:endParaRPr lang="en-US"/>
          </a:p>
        </p:txBody>
      </p:sp>
      <p:sp>
        <p:nvSpPr>
          <p:cNvPr id="5" name="Footer Placeholder 4">
            <a:extLst>
              <a:ext uri="{FF2B5EF4-FFF2-40B4-BE49-F238E27FC236}">
                <a16:creationId xmlns:a16="http://schemas.microsoft.com/office/drawing/2014/main" id="{EECD4EE1-602F-00C6-137D-0BB33D4FC94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CF23C0A-5543-D3D1-24E7-5F3F7AB82897}"/>
              </a:ext>
            </a:extLst>
          </p:cNvPr>
          <p:cNvSpPr>
            <a:spLocks noGrp="1"/>
          </p:cNvSpPr>
          <p:nvPr>
            <p:ph type="sldNum" sz="quarter" idx="12"/>
          </p:nvPr>
        </p:nvSpPr>
        <p:spPr/>
        <p:txBody>
          <a:bodyPr/>
          <a:lstStyle/>
          <a:p>
            <a:fld id="{BE20C1E7-184D-154D-AC5B-4D9F0D194E5B}" type="slidenum">
              <a:rPr lang="en-US" smtClean="0"/>
              <a:t>‹#›</a:t>
            </a:fld>
            <a:endParaRPr lang="en-US"/>
          </a:p>
        </p:txBody>
      </p:sp>
    </p:spTree>
    <p:extLst>
      <p:ext uri="{BB962C8B-B14F-4D97-AF65-F5344CB8AC3E}">
        <p14:creationId xmlns:p14="http://schemas.microsoft.com/office/powerpoint/2010/main" val="36274030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F8B9AE-CAFF-1797-1846-F3C657814CB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A33AD4E-E7D1-F763-3971-091FC6097FF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B8CF183-5453-774E-98BB-C1109D14DF8D}"/>
              </a:ext>
            </a:extLst>
          </p:cNvPr>
          <p:cNvSpPr>
            <a:spLocks noGrp="1"/>
          </p:cNvSpPr>
          <p:nvPr>
            <p:ph type="dt" sz="half" idx="10"/>
          </p:nvPr>
        </p:nvSpPr>
        <p:spPr/>
        <p:txBody>
          <a:bodyPr/>
          <a:lstStyle/>
          <a:p>
            <a:fld id="{3706A79F-7E1B-5B4A-BC4E-E20E902FF187}" type="datetimeFigureOut">
              <a:rPr lang="en-US" smtClean="0"/>
              <a:t>4/5/23</a:t>
            </a:fld>
            <a:endParaRPr lang="en-US"/>
          </a:p>
        </p:txBody>
      </p:sp>
      <p:sp>
        <p:nvSpPr>
          <p:cNvPr id="5" name="Footer Placeholder 4">
            <a:extLst>
              <a:ext uri="{FF2B5EF4-FFF2-40B4-BE49-F238E27FC236}">
                <a16:creationId xmlns:a16="http://schemas.microsoft.com/office/drawing/2014/main" id="{CD42B8F1-524C-CA88-C30E-15DF0CC4167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427B9E7-D1EF-C06F-0CE5-C7ECC5C6FB05}"/>
              </a:ext>
            </a:extLst>
          </p:cNvPr>
          <p:cNvSpPr>
            <a:spLocks noGrp="1"/>
          </p:cNvSpPr>
          <p:nvPr>
            <p:ph type="sldNum" sz="quarter" idx="12"/>
          </p:nvPr>
        </p:nvSpPr>
        <p:spPr/>
        <p:txBody>
          <a:bodyPr/>
          <a:lstStyle/>
          <a:p>
            <a:fld id="{BE20C1E7-184D-154D-AC5B-4D9F0D194E5B}" type="slidenum">
              <a:rPr lang="en-US" smtClean="0"/>
              <a:t>‹#›</a:t>
            </a:fld>
            <a:endParaRPr lang="en-US"/>
          </a:p>
        </p:txBody>
      </p:sp>
    </p:spTree>
    <p:extLst>
      <p:ext uri="{BB962C8B-B14F-4D97-AF65-F5344CB8AC3E}">
        <p14:creationId xmlns:p14="http://schemas.microsoft.com/office/powerpoint/2010/main" val="889832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F7A0FB-A6E5-E37D-8AF6-E19FA88391B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9E5E108-764A-8FE1-B8D6-4B27AD593FA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C1F8DF8-4685-5847-3E8B-674298855989}"/>
              </a:ext>
            </a:extLst>
          </p:cNvPr>
          <p:cNvSpPr>
            <a:spLocks noGrp="1"/>
          </p:cNvSpPr>
          <p:nvPr>
            <p:ph type="dt" sz="half" idx="10"/>
          </p:nvPr>
        </p:nvSpPr>
        <p:spPr/>
        <p:txBody>
          <a:bodyPr/>
          <a:lstStyle/>
          <a:p>
            <a:fld id="{3706A79F-7E1B-5B4A-BC4E-E20E902FF187}" type="datetimeFigureOut">
              <a:rPr lang="en-US" smtClean="0"/>
              <a:t>4/5/23</a:t>
            </a:fld>
            <a:endParaRPr lang="en-US"/>
          </a:p>
        </p:txBody>
      </p:sp>
      <p:sp>
        <p:nvSpPr>
          <p:cNvPr id="5" name="Footer Placeholder 4">
            <a:extLst>
              <a:ext uri="{FF2B5EF4-FFF2-40B4-BE49-F238E27FC236}">
                <a16:creationId xmlns:a16="http://schemas.microsoft.com/office/drawing/2014/main" id="{9428C487-6071-0C76-B5B7-60AB4FF5A61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3988183-0A6E-8103-0B0E-7D87A423087A}"/>
              </a:ext>
            </a:extLst>
          </p:cNvPr>
          <p:cNvSpPr>
            <a:spLocks noGrp="1"/>
          </p:cNvSpPr>
          <p:nvPr>
            <p:ph type="sldNum" sz="quarter" idx="12"/>
          </p:nvPr>
        </p:nvSpPr>
        <p:spPr/>
        <p:txBody>
          <a:bodyPr/>
          <a:lstStyle/>
          <a:p>
            <a:fld id="{BE20C1E7-184D-154D-AC5B-4D9F0D194E5B}" type="slidenum">
              <a:rPr lang="en-US" smtClean="0"/>
              <a:t>‹#›</a:t>
            </a:fld>
            <a:endParaRPr lang="en-US"/>
          </a:p>
        </p:txBody>
      </p:sp>
    </p:spTree>
    <p:extLst>
      <p:ext uri="{BB962C8B-B14F-4D97-AF65-F5344CB8AC3E}">
        <p14:creationId xmlns:p14="http://schemas.microsoft.com/office/powerpoint/2010/main" val="18673595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21604E-3293-7592-5310-FE78AD63FB9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E69E2AB-AC13-752D-B7FA-C5D8114A5F5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96F5EAB-EE1E-F1F3-FD88-7DF0CEF14F4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DFFC357-AE61-0573-F8BA-EE01E1FE0660}"/>
              </a:ext>
            </a:extLst>
          </p:cNvPr>
          <p:cNvSpPr>
            <a:spLocks noGrp="1"/>
          </p:cNvSpPr>
          <p:nvPr>
            <p:ph type="dt" sz="half" idx="10"/>
          </p:nvPr>
        </p:nvSpPr>
        <p:spPr/>
        <p:txBody>
          <a:bodyPr/>
          <a:lstStyle/>
          <a:p>
            <a:fld id="{3706A79F-7E1B-5B4A-BC4E-E20E902FF187}" type="datetimeFigureOut">
              <a:rPr lang="en-US" smtClean="0"/>
              <a:t>4/5/23</a:t>
            </a:fld>
            <a:endParaRPr lang="en-US"/>
          </a:p>
        </p:txBody>
      </p:sp>
      <p:sp>
        <p:nvSpPr>
          <p:cNvPr id="6" name="Footer Placeholder 5">
            <a:extLst>
              <a:ext uri="{FF2B5EF4-FFF2-40B4-BE49-F238E27FC236}">
                <a16:creationId xmlns:a16="http://schemas.microsoft.com/office/drawing/2014/main" id="{FF86A7F8-BF76-910B-8368-85966FCD7BB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3899372-9598-3703-A677-BA3C63146C93}"/>
              </a:ext>
            </a:extLst>
          </p:cNvPr>
          <p:cNvSpPr>
            <a:spLocks noGrp="1"/>
          </p:cNvSpPr>
          <p:nvPr>
            <p:ph type="sldNum" sz="quarter" idx="12"/>
          </p:nvPr>
        </p:nvSpPr>
        <p:spPr/>
        <p:txBody>
          <a:bodyPr/>
          <a:lstStyle/>
          <a:p>
            <a:fld id="{BE20C1E7-184D-154D-AC5B-4D9F0D194E5B}" type="slidenum">
              <a:rPr lang="en-US" smtClean="0"/>
              <a:t>‹#›</a:t>
            </a:fld>
            <a:endParaRPr lang="en-US"/>
          </a:p>
        </p:txBody>
      </p:sp>
    </p:spTree>
    <p:extLst>
      <p:ext uri="{BB962C8B-B14F-4D97-AF65-F5344CB8AC3E}">
        <p14:creationId xmlns:p14="http://schemas.microsoft.com/office/powerpoint/2010/main" val="40128131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BC1E52-08DE-9421-0AF4-8DA4E5EEA62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2AE4FB4-7BDD-D4CB-29F9-4A1E147D4DE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6EAD445-CBB3-26FB-4C56-4FE7B4A4EF7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CDD7F81-F4B4-73F2-2F16-7F54ABE8D02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57B0F02-AD3A-BD01-4E07-190977BFED8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E77E9C2-ADB7-F97D-176B-27AB426961FB}"/>
              </a:ext>
            </a:extLst>
          </p:cNvPr>
          <p:cNvSpPr>
            <a:spLocks noGrp="1"/>
          </p:cNvSpPr>
          <p:nvPr>
            <p:ph type="dt" sz="half" idx="10"/>
          </p:nvPr>
        </p:nvSpPr>
        <p:spPr/>
        <p:txBody>
          <a:bodyPr/>
          <a:lstStyle/>
          <a:p>
            <a:fld id="{3706A79F-7E1B-5B4A-BC4E-E20E902FF187}" type="datetimeFigureOut">
              <a:rPr lang="en-US" smtClean="0"/>
              <a:t>4/5/23</a:t>
            </a:fld>
            <a:endParaRPr lang="en-US"/>
          </a:p>
        </p:txBody>
      </p:sp>
      <p:sp>
        <p:nvSpPr>
          <p:cNvPr id="8" name="Footer Placeholder 7">
            <a:extLst>
              <a:ext uri="{FF2B5EF4-FFF2-40B4-BE49-F238E27FC236}">
                <a16:creationId xmlns:a16="http://schemas.microsoft.com/office/drawing/2014/main" id="{875E436D-6E72-D89B-C22D-47D3C15436D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BC9DA58-0A84-B5F1-9F86-E8B693A988DD}"/>
              </a:ext>
            </a:extLst>
          </p:cNvPr>
          <p:cNvSpPr>
            <a:spLocks noGrp="1"/>
          </p:cNvSpPr>
          <p:nvPr>
            <p:ph type="sldNum" sz="quarter" idx="12"/>
          </p:nvPr>
        </p:nvSpPr>
        <p:spPr/>
        <p:txBody>
          <a:bodyPr/>
          <a:lstStyle/>
          <a:p>
            <a:fld id="{BE20C1E7-184D-154D-AC5B-4D9F0D194E5B}" type="slidenum">
              <a:rPr lang="en-US" smtClean="0"/>
              <a:t>‹#›</a:t>
            </a:fld>
            <a:endParaRPr lang="en-US"/>
          </a:p>
        </p:txBody>
      </p:sp>
    </p:spTree>
    <p:extLst>
      <p:ext uri="{BB962C8B-B14F-4D97-AF65-F5344CB8AC3E}">
        <p14:creationId xmlns:p14="http://schemas.microsoft.com/office/powerpoint/2010/main" val="38284277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AE3520-61A5-7395-F970-E3A82BB01E4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5BEFA86-EBC4-1AC3-942D-8A94BC8CC73A}"/>
              </a:ext>
            </a:extLst>
          </p:cNvPr>
          <p:cNvSpPr>
            <a:spLocks noGrp="1"/>
          </p:cNvSpPr>
          <p:nvPr>
            <p:ph type="dt" sz="half" idx="10"/>
          </p:nvPr>
        </p:nvSpPr>
        <p:spPr/>
        <p:txBody>
          <a:bodyPr/>
          <a:lstStyle/>
          <a:p>
            <a:fld id="{3706A79F-7E1B-5B4A-BC4E-E20E902FF187}" type="datetimeFigureOut">
              <a:rPr lang="en-US" smtClean="0"/>
              <a:t>4/5/23</a:t>
            </a:fld>
            <a:endParaRPr lang="en-US"/>
          </a:p>
        </p:txBody>
      </p:sp>
      <p:sp>
        <p:nvSpPr>
          <p:cNvPr id="4" name="Footer Placeholder 3">
            <a:extLst>
              <a:ext uri="{FF2B5EF4-FFF2-40B4-BE49-F238E27FC236}">
                <a16:creationId xmlns:a16="http://schemas.microsoft.com/office/drawing/2014/main" id="{C727A61E-D7B1-30AD-40A7-937809C084E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36533C3-AB8F-04F3-C742-B4FED8B3EFF9}"/>
              </a:ext>
            </a:extLst>
          </p:cNvPr>
          <p:cNvSpPr>
            <a:spLocks noGrp="1"/>
          </p:cNvSpPr>
          <p:nvPr>
            <p:ph type="sldNum" sz="quarter" idx="12"/>
          </p:nvPr>
        </p:nvSpPr>
        <p:spPr/>
        <p:txBody>
          <a:bodyPr/>
          <a:lstStyle/>
          <a:p>
            <a:fld id="{BE20C1E7-184D-154D-AC5B-4D9F0D194E5B}" type="slidenum">
              <a:rPr lang="en-US" smtClean="0"/>
              <a:t>‹#›</a:t>
            </a:fld>
            <a:endParaRPr lang="en-US"/>
          </a:p>
        </p:txBody>
      </p:sp>
    </p:spTree>
    <p:extLst>
      <p:ext uri="{BB962C8B-B14F-4D97-AF65-F5344CB8AC3E}">
        <p14:creationId xmlns:p14="http://schemas.microsoft.com/office/powerpoint/2010/main" val="15607133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DB0C144-91DC-9E2C-3C0C-6EBEB4FAFABF}"/>
              </a:ext>
            </a:extLst>
          </p:cNvPr>
          <p:cNvSpPr>
            <a:spLocks noGrp="1"/>
          </p:cNvSpPr>
          <p:nvPr>
            <p:ph type="dt" sz="half" idx="10"/>
          </p:nvPr>
        </p:nvSpPr>
        <p:spPr/>
        <p:txBody>
          <a:bodyPr/>
          <a:lstStyle/>
          <a:p>
            <a:fld id="{3706A79F-7E1B-5B4A-BC4E-E20E902FF187}" type="datetimeFigureOut">
              <a:rPr lang="en-US" smtClean="0"/>
              <a:t>4/5/23</a:t>
            </a:fld>
            <a:endParaRPr lang="en-US"/>
          </a:p>
        </p:txBody>
      </p:sp>
      <p:sp>
        <p:nvSpPr>
          <p:cNvPr id="3" name="Footer Placeholder 2">
            <a:extLst>
              <a:ext uri="{FF2B5EF4-FFF2-40B4-BE49-F238E27FC236}">
                <a16:creationId xmlns:a16="http://schemas.microsoft.com/office/drawing/2014/main" id="{F71FA7AA-1997-6E44-2EFF-9919BAFA832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A394BD8-091B-D505-254A-29221887186A}"/>
              </a:ext>
            </a:extLst>
          </p:cNvPr>
          <p:cNvSpPr>
            <a:spLocks noGrp="1"/>
          </p:cNvSpPr>
          <p:nvPr>
            <p:ph type="sldNum" sz="quarter" idx="12"/>
          </p:nvPr>
        </p:nvSpPr>
        <p:spPr/>
        <p:txBody>
          <a:bodyPr/>
          <a:lstStyle/>
          <a:p>
            <a:fld id="{BE20C1E7-184D-154D-AC5B-4D9F0D194E5B}" type="slidenum">
              <a:rPr lang="en-US" smtClean="0"/>
              <a:t>‹#›</a:t>
            </a:fld>
            <a:endParaRPr lang="en-US"/>
          </a:p>
        </p:txBody>
      </p:sp>
    </p:spTree>
    <p:extLst>
      <p:ext uri="{BB962C8B-B14F-4D97-AF65-F5344CB8AC3E}">
        <p14:creationId xmlns:p14="http://schemas.microsoft.com/office/powerpoint/2010/main" val="17118510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D89C35-53F8-6752-DAA5-396E92827A1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2573119-9AFD-AB2B-7E25-41277AF4361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E2AD47D-24A8-8678-685E-8CF1732A03E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468531A-AF3C-103C-8EA7-50539C469FC4}"/>
              </a:ext>
            </a:extLst>
          </p:cNvPr>
          <p:cNvSpPr>
            <a:spLocks noGrp="1"/>
          </p:cNvSpPr>
          <p:nvPr>
            <p:ph type="dt" sz="half" idx="10"/>
          </p:nvPr>
        </p:nvSpPr>
        <p:spPr/>
        <p:txBody>
          <a:bodyPr/>
          <a:lstStyle/>
          <a:p>
            <a:fld id="{3706A79F-7E1B-5B4A-BC4E-E20E902FF187}" type="datetimeFigureOut">
              <a:rPr lang="en-US" smtClean="0"/>
              <a:t>4/5/23</a:t>
            </a:fld>
            <a:endParaRPr lang="en-US"/>
          </a:p>
        </p:txBody>
      </p:sp>
      <p:sp>
        <p:nvSpPr>
          <p:cNvPr id="6" name="Footer Placeholder 5">
            <a:extLst>
              <a:ext uri="{FF2B5EF4-FFF2-40B4-BE49-F238E27FC236}">
                <a16:creationId xmlns:a16="http://schemas.microsoft.com/office/drawing/2014/main" id="{2D452D3C-18CC-0D39-57B0-937555E38E5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3B7A0DE-0409-4125-E597-DCBB21BE7E99}"/>
              </a:ext>
            </a:extLst>
          </p:cNvPr>
          <p:cNvSpPr>
            <a:spLocks noGrp="1"/>
          </p:cNvSpPr>
          <p:nvPr>
            <p:ph type="sldNum" sz="quarter" idx="12"/>
          </p:nvPr>
        </p:nvSpPr>
        <p:spPr/>
        <p:txBody>
          <a:bodyPr/>
          <a:lstStyle/>
          <a:p>
            <a:fld id="{BE20C1E7-184D-154D-AC5B-4D9F0D194E5B}" type="slidenum">
              <a:rPr lang="en-US" smtClean="0"/>
              <a:t>‹#›</a:t>
            </a:fld>
            <a:endParaRPr lang="en-US"/>
          </a:p>
        </p:txBody>
      </p:sp>
    </p:spTree>
    <p:extLst>
      <p:ext uri="{BB962C8B-B14F-4D97-AF65-F5344CB8AC3E}">
        <p14:creationId xmlns:p14="http://schemas.microsoft.com/office/powerpoint/2010/main" val="23385711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31DF05-BCFE-24D2-32A9-138C55C39B5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97BA66B-5A90-0749-42FC-6E39DEC3B39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7C5C305-B637-898B-C115-9EE02981D23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74A7E52-04A7-29B2-042E-66F8FCBB1868}"/>
              </a:ext>
            </a:extLst>
          </p:cNvPr>
          <p:cNvSpPr>
            <a:spLocks noGrp="1"/>
          </p:cNvSpPr>
          <p:nvPr>
            <p:ph type="dt" sz="half" idx="10"/>
          </p:nvPr>
        </p:nvSpPr>
        <p:spPr/>
        <p:txBody>
          <a:bodyPr/>
          <a:lstStyle/>
          <a:p>
            <a:fld id="{3706A79F-7E1B-5B4A-BC4E-E20E902FF187}" type="datetimeFigureOut">
              <a:rPr lang="en-US" smtClean="0"/>
              <a:t>4/5/23</a:t>
            </a:fld>
            <a:endParaRPr lang="en-US"/>
          </a:p>
        </p:txBody>
      </p:sp>
      <p:sp>
        <p:nvSpPr>
          <p:cNvPr id="6" name="Footer Placeholder 5">
            <a:extLst>
              <a:ext uri="{FF2B5EF4-FFF2-40B4-BE49-F238E27FC236}">
                <a16:creationId xmlns:a16="http://schemas.microsoft.com/office/drawing/2014/main" id="{B948B212-CE4C-8BC9-1D89-B5B6C8C1E69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7B64B63-9FA3-FCEB-AB54-C447D19BA2AD}"/>
              </a:ext>
            </a:extLst>
          </p:cNvPr>
          <p:cNvSpPr>
            <a:spLocks noGrp="1"/>
          </p:cNvSpPr>
          <p:nvPr>
            <p:ph type="sldNum" sz="quarter" idx="12"/>
          </p:nvPr>
        </p:nvSpPr>
        <p:spPr/>
        <p:txBody>
          <a:bodyPr/>
          <a:lstStyle/>
          <a:p>
            <a:fld id="{BE20C1E7-184D-154D-AC5B-4D9F0D194E5B}" type="slidenum">
              <a:rPr lang="en-US" smtClean="0"/>
              <a:t>‹#›</a:t>
            </a:fld>
            <a:endParaRPr lang="en-US"/>
          </a:p>
        </p:txBody>
      </p:sp>
    </p:spTree>
    <p:extLst>
      <p:ext uri="{BB962C8B-B14F-4D97-AF65-F5344CB8AC3E}">
        <p14:creationId xmlns:p14="http://schemas.microsoft.com/office/powerpoint/2010/main" val="26433647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A1D66BC-A55D-6207-D88F-95EE4781D68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626CE0F-E79C-5D7F-AB96-FF7A096E72B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159F281-CDAB-013A-A75A-1350F458FA1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706A79F-7E1B-5B4A-BC4E-E20E902FF187}" type="datetimeFigureOut">
              <a:rPr lang="en-US" smtClean="0"/>
              <a:t>4/5/23</a:t>
            </a:fld>
            <a:endParaRPr lang="en-US"/>
          </a:p>
        </p:txBody>
      </p:sp>
      <p:sp>
        <p:nvSpPr>
          <p:cNvPr id="5" name="Footer Placeholder 4">
            <a:extLst>
              <a:ext uri="{FF2B5EF4-FFF2-40B4-BE49-F238E27FC236}">
                <a16:creationId xmlns:a16="http://schemas.microsoft.com/office/drawing/2014/main" id="{3FDD2939-3841-DFFF-E9D3-B15B2610D54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F69D6F2-5C6F-A9D0-153C-841658E894C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E20C1E7-184D-154D-AC5B-4D9F0D194E5B}" type="slidenum">
              <a:rPr lang="en-US" smtClean="0"/>
              <a:t>‹#›</a:t>
            </a:fld>
            <a:endParaRPr lang="en-US"/>
          </a:p>
        </p:txBody>
      </p:sp>
    </p:spTree>
    <p:extLst>
      <p:ext uri="{BB962C8B-B14F-4D97-AF65-F5344CB8AC3E}">
        <p14:creationId xmlns:p14="http://schemas.microsoft.com/office/powerpoint/2010/main" val="365662234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mitre-attack.github.io/attack-navigator/" TargetMode="External"/><Relationship Id="rId2" Type="http://schemas.openxmlformats.org/officeDocument/2006/relationships/hyperlink" Target="https://mitre-attack.github.io/attack-navigator/#layerURL=https%3A%2F%2Fattack.mitre.org%2Fgroups%2FG0008%2FG0008-enterprise-layer.json" TargetMode="External"/><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12.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feodotracker.abuse.ch/browse/" TargetMode="External"/><Relationship Id="rId2" Type="http://schemas.openxmlformats.org/officeDocument/2006/relationships/hyperlink" Target="https://bazaar.abuse.ch/" TargetMode="External"/><Relationship Id="rId1" Type="http://schemas.openxmlformats.org/officeDocument/2006/relationships/slideLayout" Target="../slideLayouts/slideLayout2.xml"/><Relationship Id="rId6" Type="http://schemas.openxmlformats.org/officeDocument/2006/relationships/hyperlink" Target="https://threatfox.abuse.ch/" TargetMode="External"/><Relationship Id="rId5" Type="http://schemas.openxmlformats.org/officeDocument/2006/relationships/hyperlink" Target="https://urlhaus.abuse.ch/" TargetMode="External"/><Relationship Id="rId4" Type="http://schemas.openxmlformats.org/officeDocument/2006/relationships/hyperlink" Target="https://sslbl.abuse.ch/"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https://medium.com/katies-five-cents/a-cyber-threat-intelligence-self-study-plan-part-1-968b5a8daf9a" TargetMode="External"/><Relationship Id="rId7" Type="http://schemas.openxmlformats.org/officeDocument/2006/relationships/hyperlink" Target="https://unprotect.it/map/" TargetMode="External"/><Relationship Id="rId2" Type="http://schemas.openxmlformats.org/officeDocument/2006/relationships/hyperlink" Target="https://medium.com/katies-five-cents/faqs-on-getting-started-in-cyber-threat-intelligence-f567f267348e" TargetMode="External"/><Relationship Id="rId1" Type="http://schemas.openxmlformats.org/officeDocument/2006/relationships/slideLayout" Target="../slideLayouts/slideLayout2.xml"/><Relationship Id="rId6" Type="http://schemas.openxmlformats.org/officeDocument/2006/relationships/hyperlink" Target="https://chrissanders.org/training/cuckoosegg/" TargetMode="External"/><Relationship Id="rId5" Type="http://schemas.openxmlformats.org/officeDocument/2006/relationships/hyperlink" Target="https://www.threatintel.academy/" TargetMode="External"/><Relationship Id="rId4" Type="http://schemas.openxmlformats.org/officeDocument/2006/relationships/hyperlink" Target="https://medium.com/katies-five-cents/a-cyber-threat-intelligence-self-study-plan-part-2-d04b7a529d36"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threatconnect.com/blog/diamond-model-threat-intelligence-star-wars"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Video 4">
            <a:extLst>
              <a:ext uri="{FF2B5EF4-FFF2-40B4-BE49-F238E27FC236}">
                <a16:creationId xmlns:a16="http://schemas.microsoft.com/office/drawing/2014/main" id="{5E21BA00-467D-7E76-6C4F-F5490DA32040}"/>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284" r="1" b="1"/>
          <a:stretch/>
        </p:blipFill>
        <p:spPr>
          <a:xfrm>
            <a:off x="-3047" y="10"/>
            <a:ext cx="12191999" cy="6857990"/>
          </a:xfrm>
          <a:prstGeom prst="rect">
            <a:avLst/>
          </a:prstGeom>
        </p:spPr>
      </p:pic>
      <p:sp>
        <p:nvSpPr>
          <p:cNvPr id="11" name="Rectangle 10">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FB03AAE-1F97-DE6D-1808-AF8C5811CC8B}"/>
              </a:ext>
            </a:extLst>
          </p:cNvPr>
          <p:cNvSpPr>
            <a:spLocks noGrp="1"/>
          </p:cNvSpPr>
          <p:nvPr>
            <p:ph type="ctrTitle"/>
          </p:nvPr>
        </p:nvSpPr>
        <p:spPr>
          <a:xfrm>
            <a:off x="1069109" y="1120947"/>
            <a:ext cx="10058400" cy="3574778"/>
          </a:xfrm>
          <a:effectLst>
            <a:outerShdw blurRad="50800" dist="38100" dir="2700000" algn="tl" rotWithShape="0">
              <a:prstClr val="black">
                <a:alpha val="40000"/>
              </a:prstClr>
            </a:outerShdw>
          </a:effectLst>
        </p:spPr>
        <p:txBody>
          <a:bodyPr>
            <a:normAutofit/>
          </a:bodyPr>
          <a:lstStyle/>
          <a:p>
            <a:r>
              <a:rPr lang="en-US" sz="5200" b="1" dirty="0"/>
              <a:t>Threat Intelligence and Threat Hunting from a SOC Analyst Prospective</a:t>
            </a:r>
          </a:p>
        </p:txBody>
      </p:sp>
    </p:spTree>
    <p:extLst>
      <p:ext uri="{BB962C8B-B14F-4D97-AF65-F5344CB8AC3E}">
        <p14:creationId xmlns:p14="http://schemas.microsoft.com/office/powerpoint/2010/main" val="3986421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mute="1">
                <p:cTn id="12" repeatCount="indefinite" fill="hold" display="0">
                  <p:stCondLst>
                    <p:cond delay="indefinite"/>
                  </p:stCondLst>
                </p:cTn>
                <p:tgtEl>
                  <p:spTgt spid="5"/>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1" name="Freeform: Shape 20">
            <a:extLst>
              <a:ext uri="{FF2B5EF4-FFF2-40B4-BE49-F238E27FC236}">
                <a16:creationId xmlns:a16="http://schemas.microsoft.com/office/drawing/2014/main" id="{1D9F7BF7-0470-4643-98A4-6BC35B3D40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157694" cy="4950634"/>
          </a:xfrm>
          <a:custGeom>
            <a:avLst/>
            <a:gdLst>
              <a:gd name="connsiteX0" fmla="*/ 5157694 w 5157694"/>
              <a:gd name="connsiteY0" fmla="*/ 0 h 4950634"/>
              <a:gd name="connsiteX1" fmla="*/ 263400 w 5157694"/>
              <a:gd name="connsiteY1" fmla="*/ 0 h 4950634"/>
              <a:gd name="connsiteX2" fmla="*/ 161950 w 5157694"/>
              <a:gd name="connsiteY2" fmla="*/ 277179 h 4950634"/>
              <a:gd name="connsiteX3" fmla="*/ 0 w 5157694"/>
              <a:gd name="connsiteY3" fmla="*/ 1348379 h 4950634"/>
              <a:gd name="connsiteX4" fmla="*/ 3602256 w 5157694"/>
              <a:gd name="connsiteY4" fmla="*/ 4950634 h 4950634"/>
              <a:gd name="connsiteX5" fmla="*/ 4984183 w 5157694"/>
              <a:gd name="connsiteY5" fmla="*/ 4676036 h 4950634"/>
              <a:gd name="connsiteX6" fmla="*/ 5157694 w 5157694"/>
              <a:gd name="connsiteY6" fmla="*/ 4598233 h 4950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57694" h="4950634">
                <a:moveTo>
                  <a:pt x="5157694" y="0"/>
                </a:moveTo>
                <a:lnTo>
                  <a:pt x="263400" y="0"/>
                </a:lnTo>
                <a:lnTo>
                  <a:pt x="161950" y="277179"/>
                </a:lnTo>
                <a:cubicBezTo>
                  <a:pt x="56700" y="615571"/>
                  <a:pt x="0" y="975354"/>
                  <a:pt x="0" y="1348379"/>
                </a:cubicBezTo>
                <a:cubicBezTo>
                  <a:pt x="0" y="3337849"/>
                  <a:pt x="1612786" y="4950634"/>
                  <a:pt x="3602256" y="4950634"/>
                </a:cubicBezTo>
                <a:cubicBezTo>
                  <a:pt x="4091852" y="4950634"/>
                  <a:pt x="4558635" y="4852960"/>
                  <a:pt x="4984183" y="4676036"/>
                </a:cubicBezTo>
                <a:lnTo>
                  <a:pt x="5157694" y="4598233"/>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Freeform: Shape 22">
            <a:extLst>
              <a:ext uri="{FF2B5EF4-FFF2-40B4-BE49-F238E27FC236}">
                <a16:creationId xmlns:a16="http://schemas.microsoft.com/office/drawing/2014/main" id="{644AD5F1-5EFA-450C-8A99-3B23B033F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4931983" cy="4724929"/>
          </a:xfrm>
          <a:custGeom>
            <a:avLst/>
            <a:gdLst>
              <a:gd name="connsiteX0" fmla="*/ 4931983 w 4931983"/>
              <a:gd name="connsiteY0" fmla="*/ 0 h 4724929"/>
              <a:gd name="connsiteX1" fmla="*/ 281761 w 4931983"/>
              <a:gd name="connsiteY1" fmla="*/ 0 h 4724929"/>
              <a:gd name="connsiteX2" fmla="*/ 265347 w 4931983"/>
              <a:gd name="connsiteY2" fmla="*/ 34074 h 4724929"/>
              <a:gd name="connsiteX3" fmla="*/ 0 w 4931983"/>
              <a:gd name="connsiteY3" fmla="*/ 1348380 h 4724929"/>
              <a:gd name="connsiteX4" fmla="*/ 3376549 w 4931983"/>
              <a:gd name="connsiteY4" fmla="*/ 4724929 h 4724929"/>
              <a:gd name="connsiteX5" fmla="*/ 4840423 w 4931983"/>
              <a:gd name="connsiteY5" fmla="*/ 4391965 h 4724929"/>
              <a:gd name="connsiteX6" fmla="*/ 4931983 w 4931983"/>
              <a:gd name="connsiteY6" fmla="*/ 4341519 h 4724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31983" h="4724929">
                <a:moveTo>
                  <a:pt x="4931983" y="0"/>
                </a:moveTo>
                <a:lnTo>
                  <a:pt x="281761" y="0"/>
                </a:lnTo>
                <a:lnTo>
                  <a:pt x="265347" y="34074"/>
                </a:lnTo>
                <a:cubicBezTo>
                  <a:pt x="94485" y="438040"/>
                  <a:pt x="0" y="882177"/>
                  <a:pt x="0" y="1348380"/>
                </a:cubicBezTo>
                <a:cubicBezTo>
                  <a:pt x="0" y="3213197"/>
                  <a:pt x="1511732" y="4724929"/>
                  <a:pt x="3376549" y="4724929"/>
                </a:cubicBezTo>
                <a:cubicBezTo>
                  <a:pt x="3901029" y="4724929"/>
                  <a:pt x="4397579" y="4605349"/>
                  <a:pt x="4840423" y="4391965"/>
                </a:cubicBezTo>
                <a:lnTo>
                  <a:pt x="4931983" y="434151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1192617-0651-7C70-6536-DAA817943D17}"/>
              </a:ext>
            </a:extLst>
          </p:cNvPr>
          <p:cNvSpPr>
            <a:spLocks noGrp="1"/>
          </p:cNvSpPr>
          <p:nvPr>
            <p:ph type="title"/>
          </p:nvPr>
        </p:nvSpPr>
        <p:spPr>
          <a:xfrm>
            <a:off x="801098" y="603504"/>
            <a:ext cx="3221067" cy="3036167"/>
          </a:xfrm>
        </p:spPr>
        <p:txBody>
          <a:bodyPr>
            <a:normAutofit/>
          </a:bodyPr>
          <a:lstStyle/>
          <a:p>
            <a:r>
              <a:rPr lang="en-US">
                <a:solidFill>
                  <a:schemeClr val="bg1">
                    <a:lumMod val="85000"/>
                    <a:lumOff val="15000"/>
                  </a:schemeClr>
                </a:solidFill>
              </a:rPr>
              <a:t>MITRE Terminology</a:t>
            </a:r>
          </a:p>
        </p:txBody>
      </p:sp>
      <p:graphicFrame>
        <p:nvGraphicFramePr>
          <p:cNvPr id="5" name="Content Placeholder 2">
            <a:extLst>
              <a:ext uri="{FF2B5EF4-FFF2-40B4-BE49-F238E27FC236}">
                <a16:creationId xmlns:a16="http://schemas.microsoft.com/office/drawing/2014/main" id="{97563036-CCF2-5A77-6F6F-5D7945C4CAF2}"/>
              </a:ext>
            </a:extLst>
          </p:cNvPr>
          <p:cNvGraphicFramePr>
            <a:graphicFrameLocks noGrp="1"/>
          </p:cNvGraphicFramePr>
          <p:nvPr>
            <p:ph idx="1"/>
            <p:extLst>
              <p:ext uri="{D42A27DB-BD31-4B8C-83A1-F6EECF244321}">
                <p14:modId xmlns:p14="http://schemas.microsoft.com/office/powerpoint/2010/main" val="559363105"/>
              </p:ext>
            </p:extLst>
          </p:nvPr>
        </p:nvGraphicFramePr>
        <p:xfrm>
          <a:off x="5683624" y="254000"/>
          <a:ext cx="6111297" cy="660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19525950"/>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F08836-435A-C6D8-B6BB-0E19EE0BAE36}"/>
              </a:ext>
            </a:extLst>
          </p:cNvPr>
          <p:cNvSpPr>
            <a:spLocks noGrp="1"/>
          </p:cNvSpPr>
          <p:nvPr>
            <p:ph type="title"/>
          </p:nvPr>
        </p:nvSpPr>
        <p:spPr>
          <a:xfrm>
            <a:off x="4965430" y="629268"/>
            <a:ext cx="6586491" cy="1286160"/>
          </a:xfrm>
        </p:spPr>
        <p:txBody>
          <a:bodyPr anchor="b">
            <a:normAutofit fontScale="90000"/>
          </a:bodyPr>
          <a:lstStyle/>
          <a:p>
            <a:r>
              <a:rPr lang="en-US" dirty="0"/>
              <a:t>MITRE ATT&amp;CK </a:t>
            </a:r>
            <a:r>
              <a:rPr lang="en-US" dirty="0" err="1"/>
              <a:t>Github</a:t>
            </a:r>
            <a:r>
              <a:rPr lang="en-US" dirty="0"/>
              <a:t> link</a:t>
            </a:r>
            <a:br>
              <a:rPr lang="en-US" dirty="0"/>
            </a:br>
            <a:r>
              <a:rPr lang="en-US" dirty="0"/>
              <a:t>An easier way to search</a:t>
            </a:r>
          </a:p>
        </p:txBody>
      </p:sp>
      <p:sp>
        <p:nvSpPr>
          <p:cNvPr id="3" name="Content Placeholder 2">
            <a:extLst>
              <a:ext uri="{FF2B5EF4-FFF2-40B4-BE49-F238E27FC236}">
                <a16:creationId xmlns:a16="http://schemas.microsoft.com/office/drawing/2014/main" id="{B0F461A0-8B0E-41B6-D3A2-C2119B6545C7}"/>
              </a:ext>
            </a:extLst>
          </p:cNvPr>
          <p:cNvSpPr>
            <a:spLocks noGrp="1"/>
          </p:cNvSpPr>
          <p:nvPr>
            <p:ph idx="1"/>
          </p:nvPr>
        </p:nvSpPr>
        <p:spPr>
          <a:xfrm>
            <a:off x="4965431" y="2438400"/>
            <a:ext cx="6586489" cy="3785419"/>
          </a:xfrm>
        </p:spPr>
        <p:txBody>
          <a:bodyPr vert="horz" lIns="91440" tIns="45720" rIns="91440" bIns="45720" rtlCol="0" anchor="t">
            <a:normAutofit/>
          </a:bodyPr>
          <a:lstStyle/>
          <a:p>
            <a:r>
              <a:rPr lang="en-US" sz="2000" dirty="0">
                <a:hlinkClick r:id="rId2"/>
              </a:rPr>
              <a:t>https://mitre-attack.github.io/attack-navigator/#layerURL=https%3A%2F%2Fattack.mitre.org%2Fgroups%2FG0008%2FG0008-enterprise-layer.json</a:t>
            </a:r>
            <a:endParaRPr lang="en-US" sz="2000" dirty="0"/>
          </a:p>
          <a:p>
            <a:endParaRPr lang="en-US" sz="2000" dirty="0"/>
          </a:p>
          <a:p>
            <a:r>
              <a:rPr lang="en-US" sz="2000" dirty="0">
                <a:ea typeface="+mn-lt"/>
                <a:cs typeface="+mn-lt"/>
                <a:hlinkClick r:id="rId3"/>
              </a:rPr>
              <a:t>https://mitre-attack.github.io/attack-navigator/</a:t>
            </a:r>
            <a:r>
              <a:rPr lang="en-US" sz="2000" dirty="0">
                <a:ea typeface="+mn-lt"/>
                <a:cs typeface="+mn-lt"/>
              </a:rPr>
              <a:t> </a:t>
            </a:r>
            <a:endParaRPr lang="en-US" sz="2000" dirty="0"/>
          </a:p>
        </p:txBody>
      </p:sp>
      <p:pic>
        <p:nvPicPr>
          <p:cNvPr id="5" name="Picture 4" descr="Close-up of chain link">
            <a:extLst>
              <a:ext uri="{FF2B5EF4-FFF2-40B4-BE49-F238E27FC236}">
                <a16:creationId xmlns:a16="http://schemas.microsoft.com/office/drawing/2014/main" id="{058659D3-3D7A-2CF4-32CE-334D7264D70B}"/>
              </a:ext>
            </a:extLst>
          </p:cNvPr>
          <p:cNvPicPr>
            <a:picLocks noChangeAspect="1"/>
          </p:cNvPicPr>
          <p:nvPr/>
        </p:nvPicPr>
        <p:blipFill rotWithShape="1">
          <a:blip r:embed="rId4"/>
          <a:srcRect l="18647" r="36234" b="-1"/>
          <a:stretch/>
        </p:blipFill>
        <p:spPr>
          <a:xfrm>
            <a:off x="20" y="10"/>
            <a:ext cx="4635571" cy="6857990"/>
          </a:xfrm>
          <a:prstGeom prst="rect">
            <a:avLst/>
          </a:prstGeom>
          <a:effectLst/>
        </p:spPr>
      </p:pic>
      <p:cxnSp>
        <p:nvCxnSpPr>
          <p:cNvPr id="9" name="Straight Connector 8">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456595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3E443FD7-A66B-4AA0-872D-B088B9BC5F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D879BC0-B15A-3D2D-A29F-CDF3D65C04C4}"/>
              </a:ext>
            </a:extLst>
          </p:cNvPr>
          <p:cNvSpPr>
            <a:spLocks noGrp="1"/>
          </p:cNvSpPr>
          <p:nvPr>
            <p:ph type="title"/>
          </p:nvPr>
        </p:nvSpPr>
        <p:spPr>
          <a:xfrm>
            <a:off x="1094095" y="851517"/>
            <a:ext cx="5238466" cy="2991416"/>
          </a:xfrm>
        </p:spPr>
        <p:txBody>
          <a:bodyPr vert="horz" lIns="91440" tIns="45720" rIns="91440" bIns="45720" rtlCol="0" anchor="b">
            <a:normAutofit/>
          </a:bodyPr>
          <a:lstStyle/>
          <a:p>
            <a:r>
              <a:rPr lang="en-US" sz="6000" kern="1200" dirty="0">
                <a:latin typeface="+mj-lt"/>
                <a:ea typeface="+mj-ea"/>
                <a:cs typeface="+mj-cs"/>
              </a:rPr>
              <a:t>MITRE </a:t>
            </a:r>
            <a:br>
              <a:rPr lang="en-US" sz="6000" dirty="0"/>
            </a:br>
            <a:r>
              <a:rPr lang="en-US" sz="6000" dirty="0" err="1"/>
              <a:t>TryHackMe</a:t>
            </a:r>
            <a:br>
              <a:rPr lang="en-US" sz="6000" dirty="0"/>
            </a:br>
            <a:r>
              <a:rPr lang="en-US" sz="6000" dirty="0"/>
              <a:t>Room</a:t>
            </a:r>
            <a:endParaRPr lang="en-US" sz="6000" kern="1200" dirty="0">
              <a:latin typeface="+mj-lt"/>
              <a:ea typeface="+mj-ea"/>
              <a:cs typeface="+mj-cs"/>
            </a:endParaRPr>
          </a:p>
        </p:txBody>
      </p:sp>
      <p:sp>
        <p:nvSpPr>
          <p:cNvPr id="3" name="Content Placeholder 2">
            <a:extLst>
              <a:ext uri="{FF2B5EF4-FFF2-40B4-BE49-F238E27FC236}">
                <a16:creationId xmlns:a16="http://schemas.microsoft.com/office/drawing/2014/main" id="{EC9F12F1-BBD2-F9DC-B40C-DA9421E5DD69}"/>
              </a:ext>
            </a:extLst>
          </p:cNvPr>
          <p:cNvSpPr>
            <a:spLocks noGrp="1"/>
          </p:cNvSpPr>
          <p:nvPr>
            <p:ph idx="1"/>
          </p:nvPr>
        </p:nvSpPr>
        <p:spPr>
          <a:xfrm>
            <a:off x="1094096" y="4694449"/>
            <a:ext cx="6437407" cy="2163551"/>
          </a:xfrm>
        </p:spPr>
        <p:txBody>
          <a:bodyPr vert="horz" lIns="91440" tIns="45720" rIns="91440" bIns="45720" rtlCol="0" anchor="t">
            <a:normAutofit/>
          </a:bodyPr>
          <a:lstStyle/>
          <a:p>
            <a:pPr marL="0" indent="0">
              <a:buNone/>
            </a:pPr>
            <a:r>
              <a:rPr lang="en-US" sz="3200" b="1" kern="1200" dirty="0">
                <a:solidFill>
                  <a:schemeClr val="tx1"/>
                </a:solidFill>
                <a:latin typeface="+mn-lt"/>
                <a:ea typeface="+mn-ea"/>
                <a:cs typeface="+mn-cs"/>
              </a:rPr>
              <a:t>https://</a:t>
            </a:r>
            <a:r>
              <a:rPr lang="en-US" sz="3200" b="1" kern="1200" dirty="0" err="1">
                <a:solidFill>
                  <a:schemeClr val="tx1"/>
                </a:solidFill>
                <a:latin typeface="+mn-lt"/>
                <a:ea typeface="+mn-ea"/>
                <a:cs typeface="+mn-cs"/>
              </a:rPr>
              <a:t>tryhackme.com</a:t>
            </a:r>
            <a:r>
              <a:rPr lang="en-US" sz="3200" b="1" kern="1200" dirty="0">
                <a:solidFill>
                  <a:schemeClr val="tx1"/>
                </a:solidFill>
                <a:latin typeface="+mn-lt"/>
                <a:ea typeface="+mn-ea"/>
                <a:cs typeface="+mn-cs"/>
              </a:rPr>
              <a:t>/room/</a:t>
            </a:r>
            <a:r>
              <a:rPr lang="en-US" sz="3200" b="1" kern="1200" dirty="0" err="1">
                <a:solidFill>
                  <a:schemeClr val="tx1"/>
                </a:solidFill>
                <a:latin typeface="+mn-lt"/>
                <a:ea typeface="+mn-ea"/>
                <a:cs typeface="+mn-cs"/>
              </a:rPr>
              <a:t>mitre</a:t>
            </a:r>
            <a:endParaRPr lang="en-US" sz="3200" b="1" kern="1200" dirty="0">
              <a:solidFill>
                <a:schemeClr val="tx1"/>
              </a:solidFill>
              <a:latin typeface="+mn-lt"/>
              <a:ea typeface="+mn-ea"/>
              <a:cs typeface="+mn-cs"/>
            </a:endParaRPr>
          </a:p>
        </p:txBody>
      </p:sp>
      <p:sp>
        <p:nvSpPr>
          <p:cNvPr id="22" name="Freeform: Shape 21">
            <a:extLst>
              <a:ext uri="{FF2B5EF4-FFF2-40B4-BE49-F238E27FC236}">
                <a16:creationId xmlns:a16="http://schemas.microsoft.com/office/drawing/2014/main" id="{C04BE0EF-3561-49B4-9A29-F283168A9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0370" y="851518"/>
            <a:ext cx="6184806" cy="5154967"/>
          </a:xfrm>
          <a:custGeom>
            <a:avLst/>
            <a:gdLst>
              <a:gd name="connsiteX0" fmla="*/ 363179 w 6184806"/>
              <a:gd name="connsiteY0" fmla="*/ 3125191 h 5154967"/>
              <a:gd name="connsiteX1" fmla="*/ 898270 w 6184806"/>
              <a:gd name="connsiteY1" fmla="*/ 3125191 h 5154967"/>
              <a:gd name="connsiteX2" fmla="*/ 980326 w 6184806"/>
              <a:gd name="connsiteY2" fmla="*/ 3173551 h 5154967"/>
              <a:gd name="connsiteX3" fmla="*/ 1248448 w 6184806"/>
              <a:gd name="connsiteY3" fmla="*/ 3635277 h 5154967"/>
              <a:gd name="connsiteX4" fmla="*/ 1248448 w 6184806"/>
              <a:gd name="connsiteY4" fmla="*/ 3729695 h 5154967"/>
              <a:gd name="connsiteX5" fmla="*/ 980326 w 6184806"/>
              <a:gd name="connsiteY5" fmla="*/ 4191421 h 5154967"/>
              <a:gd name="connsiteX6" fmla="*/ 898270 w 6184806"/>
              <a:gd name="connsiteY6" fmla="*/ 4239781 h 5154967"/>
              <a:gd name="connsiteX7" fmla="*/ 363179 w 6184806"/>
              <a:gd name="connsiteY7" fmla="*/ 4239781 h 5154967"/>
              <a:gd name="connsiteX8" fmla="*/ 279969 w 6184806"/>
              <a:gd name="connsiteY8" fmla="*/ 4191421 h 5154967"/>
              <a:gd name="connsiteX9" fmla="*/ 13002 w 6184806"/>
              <a:gd name="connsiteY9" fmla="*/ 3729695 h 5154967"/>
              <a:gd name="connsiteX10" fmla="*/ 13002 w 6184806"/>
              <a:gd name="connsiteY10" fmla="*/ 3635277 h 5154967"/>
              <a:gd name="connsiteX11" fmla="*/ 279969 w 6184806"/>
              <a:gd name="connsiteY11" fmla="*/ 3173551 h 5154967"/>
              <a:gd name="connsiteX12" fmla="*/ 363179 w 6184806"/>
              <a:gd name="connsiteY12" fmla="*/ 3125191 h 5154967"/>
              <a:gd name="connsiteX13" fmla="*/ 2489721 w 6184806"/>
              <a:gd name="connsiteY13" fmla="*/ 570035 h 5154967"/>
              <a:gd name="connsiteX14" fmla="*/ 2764862 w 6184806"/>
              <a:gd name="connsiteY14" fmla="*/ 570035 h 5154967"/>
              <a:gd name="connsiteX15" fmla="*/ 2796959 w 6184806"/>
              <a:gd name="connsiteY15" fmla="*/ 570035 h 5154967"/>
              <a:gd name="connsiteX16" fmla="*/ 2827587 w 6184806"/>
              <a:gd name="connsiteY16" fmla="*/ 622777 h 5154967"/>
              <a:gd name="connsiteX17" fmla="*/ 2977604 w 6184806"/>
              <a:gd name="connsiteY17" fmla="*/ 881117 h 5154967"/>
              <a:gd name="connsiteX18" fmla="*/ 2977604 w 6184806"/>
              <a:gd name="connsiteY18" fmla="*/ 1025720 h 5154967"/>
              <a:gd name="connsiteX19" fmla="*/ 2566968 w 6184806"/>
              <a:gd name="connsiteY19" fmla="*/ 1732863 h 5154967"/>
              <a:gd name="connsiteX20" fmla="*/ 2441299 w 6184806"/>
              <a:gd name="connsiteY20" fmla="*/ 1806927 h 5154967"/>
              <a:gd name="connsiteX21" fmla="*/ 1621798 w 6184806"/>
              <a:gd name="connsiteY21" fmla="*/ 1806927 h 5154967"/>
              <a:gd name="connsiteX22" fmla="*/ 1583218 w 6184806"/>
              <a:gd name="connsiteY22" fmla="*/ 1801802 h 5154967"/>
              <a:gd name="connsiteX23" fmla="*/ 1556683 w 6184806"/>
              <a:gd name="connsiteY23" fmla="*/ 1790677 h 5154967"/>
              <a:gd name="connsiteX24" fmla="*/ 1572899 w 6184806"/>
              <a:gd name="connsiteY24" fmla="*/ 1762630 h 5154967"/>
              <a:gd name="connsiteX25" fmla="*/ 2147429 w 6184806"/>
              <a:gd name="connsiteY25" fmla="*/ 768968 h 5154967"/>
              <a:gd name="connsiteX26" fmla="*/ 2489721 w 6184806"/>
              <a:gd name="connsiteY26" fmla="*/ 570035 h 5154967"/>
              <a:gd name="connsiteX27" fmla="*/ 1573268 w 6184806"/>
              <a:gd name="connsiteY27" fmla="*/ 0 h 5154967"/>
              <a:gd name="connsiteX28" fmla="*/ 2497662 w 6184806"/>
              <a:gd name="connsiteY28" fmla="*/ 0 h 5154967"/>
              <a:gd name="connsiteX29" fmla="*/ 2639415 w 6184806"/>
              <a:gd name="connsiteY29" fmla="*/ 83546 h 5154967"/>
              <a:gd name="connsiteX30" fmla="*/ 2887862 w 6184806"/>
              <a:gd name="connsiteY30" fmla="*/ 511387 h 5154967"/>
              <a:gd name="connsiteX31" fmla="*/ 2915928 w 6184806"/>
              <a:gd name="connsiteY31" fmla="*/ 559720 h 5154967"/>
              <a:gd name="connsiteX32" fmla="*/ 2893844 w 6184806"/>
              <a:gd name="connsiteY32" fmla="*/ 559720 h 5154967"/>
              <a:gd name="connsiteX33" fmla="*/ 2789466 w 6184806"/>
              <a:gd name="connsiteY33" fmla="*/ 559720 h 5154967"/>
              <a:gd name="connsiteX34" fmla="*/ 2744122 w 6184806"/>
              <a:gd name="connsiteY34" fmla="*/ 481634 h 5154967"/>
              <a:gd name="connsiteX35" fmla="*/ 2570885 w 6184806"/>
              <a:gd name="connsiteY35" fmla="*/ 183309 h 5154967"/>
              <a:gd name="connsiteX36" fmla="*/ 2445216 w 6184806"/>
              <a:gd name="connsiteY36" fmla="*/ 109243 h 5154967"/>
              <a:gd name="connsiteX37" fmla="*/ 1625714 w 6184806"/>
              <a:gd name="connsiteY37" fmla="*/ 109243 h 5154967"/>
              <a:gd name="connsiteX38" fmla="*/ 1498276 w 6184806"/>
              <a:gd name="connsiteY38" fmla="*/ 183309 h 5154967"/>
              <a:gd name="connsiteX39" fmla="*/ 1089410 w 6184806"/>
              <a:gd name="connsiteY39" fmla="*/ 890450 h 5154967"/>
              <a:gd name="connsiteX40" fmla="*/ 1089410 w 6184806"/>
              <a:gd name="connsiteY40" fmla="*/ 1035054 h 5154967"/>
              <a:gd name="connsiteX41" fmla="*/ 1498276 w 6184806"/>
              <a:gd name="connsiteY41" fmla="*/ 1742196 h 5154967"/>
              <a:gd name="connsiteX42" fmla="*/ 1552039 w 6184806"/>
              <a:gd name="connsiteY42" fmla="*/ 1796422 h 5154967"/>
              <a:gd name="connsiteX43" fmla="*/ 1558260 w 6184806"/>
              <a:gd name="connsiteY43" fmla="*/ 1799029 h 5154967"/>
              <a:gd name="connsiteX44" fmla="*/ 1524911 w 6184806"/>
              <a:gd name="connsiteY44" fmla="*/ 1856707 h 5154967"/>
              <a:gd name="connsiteX45" fmla="*/ 1500108 w 6184806"/>
              <a:gd name="connsiteY45" fmla="*/ 1899604 h 5154967"/>
              <a:gd name="connsiteX46" fmla="*/ 1525834 w 6184806"/>
              <a:gd name="connsiteY46" fmla="*/ 1910390 h 5154967"/>
              <a:gd name="connsiteX47" fmla="*/ 1569352 w 6184806"/>
              <a:gd name="connsiteY47" fmla="*/ 1916170 h 5154967"/>
              <a:gd name="connsiteX48" fmla="*/ 2493745 w 6184806"/>
              <a:gd name="connsiteY48" fmla="*/ 1916170 h 5154967"/>
              <a:gd name="connsiteX49" fmla="*/ 2635498 w 6184806"/>
              <a:gd name="connsiteY49" fmla="*/ 1832627 h 5154967"/>
              <a:gd name="connsiteX50" fmla="*/ 3098693 w 6184806"/>
              <a:gd name="connsiteY50" fmla="*/ 1034974 h 5154967"/>
              <a:gd name="connsiteX51" fmla="*/ 3098693 w 6184806"/>
              <a:gd name="connsiteY51" fmla="*/ 871863 h 5154967"/>
              <a:gd name="connsiteX52" fmla="*/ 2945803 w 6184806"/>
              <a:gd name="connsiteY52" fmla="*/ 608576 h 5154967"/>
              <a:gd name="connsiteX53" fmla="*/ 2923422 w 6184806"/>
              <a:gd name="connsiteY53" fmla="*/ 570035 h 5154967"/>
              <a:gd name="connsiteX54" fmla="*/ 3027104 w 6184806"/>
              <a:gd name="connsiteY54" fmla="*/ 570035 h 5154967"/>
              <a:gd name="connsiteX55" fmla="*/ 4690846 w 6184806"/>
              <a:gd name="connsiteY55" fmla="*/ 570035 h 5154967"/>
              <a:gd name="connsiteX56" fmla="*/ 5028384 w 6184806"/>
              <a:gd name="connsiteY56" fmla="*/ 768968 h 5154967"/>
              <a:gd name="connsiteX57" fmla="*/ 6131323 w 6184806"/>
              <a:gd name="connsiteY57" fmla="*/ 2668304 h 5154967"/>
              <a:gd name="connsiteX58" fmla="*/ 6131323 w 6184806"/>
              <a:gd name="connsiteY58" fmla="*/ 3056698 h 5154967"/>
              <a:gd name="connsiteX59" fmla="*/ 5028384 w 6184806"/>
              <a:gd name="connsiteY59" fmla="*/ 4956035 h 5154967"/>
              <a:gd name="connsiteX60" fmla="*/ 4690846 w 6184806"/>
              <a:gd name="connsiteY60" fmla="*/ 5154967 h 5154967"/>
              <a:gd name="connsiteX61" fmla="*/ 2489721 w 6184806"/>
              <a:gd name="connsiteY61" fmla="*/ 5154967 h 5154967"/>
              <a:gd name="connsiteX62" fmla="*/ 2147429 w 6184806"/>
              <a:gd name="connsiteY62" fmla="*/ 4956035 h 5154967"/>
              <a:gd name="connsiteX63" fmla="*/ 1049243 w 6184806"/>
              <a:gd name="connsiteY63" fmla="*/ 3056698 h 5154967"/>
              <a:gd name="connsiteX64" fmla="*/ 1049243 w 6184806"/>
              <a:gd name="connsiteY64" fmla="*/ 2668304 h 5154967"/>
              <a:gd name="connsiteX65" fmla="*/ 1457007 w 6184806"/>
              <a:gd name="connsiteY65" fmla="*/ 1963067 h 5154967"/>
              <a:gd name="connsiteX66" fmla="*/ 1491373 w 6184806"/>
              <a:gd name="connsiteY66" fmla="*/ 1903634 h 5154967"/>
              <a:gd name="connsiteX67" fmla="*/ 1490164 w 6184806"/>
              <a:gd name="connsiteY67" fmla="*/ 1903127 h 5154967"/>
              <a:gd name="connsiteX68" fmla="*/ 1429519 w 6184806"/>
              <a:gd name="connsiteY68" fmla="*/ 1841960 h 5154967"/>
              <a:gd name="connsiteX69" fmla="*/ 968320 w 6184806"/>
              <a:gd name="connsiteY69" fmla="*/ 1044307 h 5154967"/>
              <a:gd name="connsiteX70" fmla="*/ 968320 w 6184806"/>
              <a:gd name="connsiteY70" fmla="*/ 881196 h 5154967"/>
              <a:gd name="connsiteX71" fmla="*/ 1429519 w 6184806"/>
              <a:gd name="connsiteY71" fmla="*/ 83546 h 5154967"/>
              <a:gd name="connsiteX72" fmla="*/ 1573268 w 6184806"/>
              <a:gd name="connsiteY72" fmla="*/ 0 h 5154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6184806" h="5154967">
                <a:moveTo>
                  <a:pt x="363179" y="3125191"/>
                </a:moveTo>
                <a:cubicBezTo>
                  <a:pt x="363179" y="3125191"/>
                  <a:pt x="363179" y="3125191"/>
                  <a:pt x="898270" y="3125191"/>
                </a:cubicBezTo>
                <a:cubicBezTo>
                  <a:pt x="931786" y="3125191"/>
                  <a:pt x="964145" y="3143614"/>
                  <a:pt x="980326" y="3173551"/>
                </a:cubicBezTo>
                <a:cubicBezTo>
                  <a:pt x="980326" y="3173551"/>
                  <a:pt x="980326" y="3173551"/>
                  <a:pt x="1248448" y="3635277"/>
                </a:cubicBezTo>
                <a:cubicBezTo>
                  <a:pt x="1265784" y="3664063"/>
                  <a:pt x="1265784" y="3700909"/>
                  <a:pt x="1248448" y="3729695"/>
                </a:cubicBezTo>
                <a:cubicBezTo>
                  <a:pt x="1248448" y="3729695"/>
                  <a:pt x="1248448" y="3729695"/>
                  <a:pt x="980326" y="4191421"/>
                </a:cubicBezTo>
                <a:cubicBezTo>
                  <a:pt x="964145" y="4221358"/>
                  <a:pt x="931786" y="4239781"/>
                  <a:pt x="898270" y="4239781"/>
                </a:cubicBezTo>
                <a:cubicBezTo>
                  <a:pt x="898270" y="4239781"/>
                  <a:pt x="898270" y="4239781"/>
                  <a:pt x="363179" y="4239781"/>
                </a:cubicBezTo>
                <a:cubicBezTo>
                  <a:pt x="328508" y="4239781"/>
                  <a:pt x="297305" y="4221358"/>
                  <a:pt x="279969" y="4191421"/>
                </a:cubicBezTo>
                <a:cubicBezTo>
                  <a:pt x="279969" y="4191421"/>
                  <a:pt x="279969" y="4191421"/>
                  <a:pt x="13002" y="3729695"/>
                </a:cubicBezTo>
                <a:cubicBezTo>
                  <a:pt x="-4334" y="3700909"/>
                  <a:pt x="-4334" y="3664063"/>
                  <a:pt x="13002" y="3635277"/>
                </a:cubicBezTo>
                <a:cubicBezTo>
                  <a:pt x="13002" y="3635277"/>
                  <a:pt x="13002" y="3635277"/>
                  <a:pt x="279969" y="3173551"/>
                </a:cubicBezTo>
                <a:cubicBezTo>
                  <a:pt x="297305" y="3143614"/>
                  <a:pt x="328508" y="3125191"/>
                  <a:pt x="363179" y="3125191"/>
                </a:cubicBezTo>
                <a:close/>
                <a:moveTo>
                  <a:pt x="2489721" y="570035"/>
                </a:moveTo>
                <a:cubicBezTo>
                  <a:pt x="2489721" y="570035"/>
                  <a:pt x="2489721" y="570035"/>
                  <a:pt x="2764862" y="570035"/>
                </a:cubicBezTo>
                <a:lnTo>
                  <a:pt x="2796959" y="570035"/>
                </a:lnTo>
                <a:lnTo>
                  <a:pt x="2827587" y="622777"/>
                </a:lnTo>
                <a:cubicBezTo>
                  <a:pt x="2870233" y="696217"/>
                  <a:pt x="2919858" y="781675"/>
                  <a:pt x="2977604" y="881117"/>
                </a:cubicBezTo>
                <a:cubicBezTo>
                  <a:pt x="3004153" y="925204"/>
                  <a:pt x="3004153" y="981634"/>
                  <a:pt x="2977604" y="1025720"/>
                </a:cubicBezTo>
                <a:cubicBezTo>
                  <a:pt x="2977604" y="1025720"/>
                  <a:pt x="2977604" y="1025720"/>
                  <a:pt x="2566968" y="1732863"/>
                </a:cubicBezTo>
                <a:cubicBezTo>
                  <a:pt x="2542188" y="1778712"/>
                  <a:pt x="2492629" y="1806927"/>
                  <a:pt x="2441299" y="1806927"/>
                </a:cubicBezTo>
                <a:cubicBezTo>
                  <a:pt x="2441299" y="1806927"/>
                  <a:pt x="2441299" y="1806927"/>
                  <a:pt x="1621798" y="1806927"/>
                </a:cubicBezTo>
                <a:cubicBezTo>
                  <a:pt x="1608523" y="1806927"/>
                  <a:pt x="1595580" y="1805163"/>
                  <a:pt x="1583218" y="1801802"/>
                </a:cubicBezTo>
                <a:lnTo>
                  <a:pt x="1556683" y="1790677"/>
                </a:lnTo>
                <a:lnTo>
                  <a:pt x="1572899" y="1762630"/>
                </a:lnTo>
                <a:cubicBezTo>
                  <a:pt x="1719523" y="1509042"/>
                  <a:pt x="1907201" y="1184448"/>
                  <a:pt x="2147429" y="768968"/>
                </a:cubicBezTo>
                <a:cubicBezTo>
                  <a:pt x="2218739" y="645819"/>
                  <a:pt x="2347099" y="570035"/>
                  <a:pt x="2489721" y="570035"/>
                </a:cubicBezTo>
                <a:close/>
                <a:moveTo>
                  <a:pt x="1573268" y="0"/>
                </a:moveTo>
                <a:cubicBezTo>
                  <a:pt x="1573268" y="0"/>
                  <a:pt x="1573268" y="0"/>
                  <a:pt x="2497662" y="0"/>
                </a:cubicBezTo>
                <a:cubicBezTo>
                  <a:pt x="2555561" y="0"/>
                  <a:pt x="2611463" y="31828"/>
                  <a:pt x="2639415" y="83546"/>
                </a:cubicBezTo>
                <a:cubicBezTo>
                  <a:pt x="2639415" y="83546"/>
                  <a:pt x="2639415" y="83546"/>
                  <a:pt x="2887862" y="511387"/>
                </a:cubicBezTo>
                <a:lnTo>
                  <a:pt x="2915928" y="559720"/>
                </a:lnTo>
                <a:lnTo>
                  <a:pt x="2893844" y="559720"/>
                </a:lnTo>
                <a:lnTo>
                  <a:pt x="2789466" y="559720"/>
                </a:lnTo>
                <a:lnTo>
                  <a:pt x="2744122" y="481634"/>
                </a:lnTo>
                <a:cubicBezTo>
                  <a:pt x="2570885" y="183309"/>
                  <a:pt x="2570885" y="183309"/>
                  <a:pt x="2570885" y="183309"/>
                </a:cubicBezTo>
                <a:cubicBezTo>
                  <a:pt x="2546104" y="137459"/>
                  <a:pt x="2496545" y="109243"/>
                  <a:pt x="2445216" y="109243"/>
                </a:cubicBezTo>
                <a:cubicBezTo>
                  <a:pt x="1625714" y="109243"/>
                  <a:pt x="1625714" y="109243"/>
                  <a:pt x="1625714" y="109243"/>
                </a:cubicBezTo>
                <a:cubicBezTo>
                  <a:pt x="1572615" y="109243"/>
                  <a:pt x="1524825" y="137459"/>
                  <a:pt x="1498276" y="183309"/>
                </a:cubicBezTo>
                <a:cubicBezTo>
                  <a:pt x="1089410" y="890450"/>
                  <a:pt x="1089410" y="890450"/>
                  <a:pt x="1089410" y="890450"/>
                </a:cubicBezTo>
                <a:cubicBezTo>
                  <a:pt x="1062860" y="934537"/>
                  <a:pt x="1062860" y="990967"/>
                  <a:pt x="1089410" y="1035054"/>
                </a:cubicBezTo>
                <a:cubicBezTo>
                  <a:pt x="1498276" y="1742196"/>
                  <a:pt x="1498276" y="1742196"/>
                  <a:pt x="1498276" y="1742196"/>
                </a:cubicBezTo>
                <a:cubicBezTo>
                  <a:pt x="1511551" y="1765121"/>
                  <a:pt x="1530135" y="1783637"/>
                  <a:pt x="1552039" y="1796422"/>
                </a:cubicBezTo>
                <a:lnTo>
                  <a:pt x="1558260" y="1799029"/>
                </a:lnTo>
                <a:lnTo>
                  <a:pt x="1524911" y="1856707"/>
                </a:lnTo>
                <a:lnTo>
                  <a:pt x="1500108" y="1899604"/>
                </a:lnTo>
                <a:lnTo>
                  <a:pt x="1525834" y="1910390"/>
                </a:lnTo>
                <a:cubicBezTo>
                  <a:pt x="1539779" y="1914181"/>
                  <a:pt x="1554378" y="1916170"/>
                  <a:pt x="1569352" y="1916170"/>
                </a:cubicBezTo>
                <a:cubicBezTo>
                  <a:pt x="2493745" y="1916170"/>
                  <a:pt x="2493745" y="1916170"/>
                  <a:pt x="2493745" y="1916170"/>
                </a:cubicBezTo>
                <a:cubicBezTo>
                  <a:pt x="2551645" y="1916170"/>
                  <a:pt x="2607546" y="1884345"/>
                  <a:pt x="2635498" y="1832627"/>
                </a:cubicBezTo>
                <a:cubicBezTo>
                  <a:pt x="3098693" y="1034974"/>
                  <a:pt x="3098693" y="1034974"/>
                  <a:pt x="3098693" y="1034974"/>
                </a:cubicBezTo>
                <a:cubicBezTo>
                  <a:pt x="3128641" y="985246"/>
                  <a:pt x="3128641" y="921593"/>
                  <a:pt x="3098693" y="871863"/>
                </a:cubicBezTo>
                <a:cubicBezTo>
                  <a:pt x="3040794" y="772157"/>
                  <a:pt x="2990132" y="684914"/>
                  <a:pt x="2945803" y="608576"/>
                </a:cubicBezTo>
                <a:lnTo>
                  <a:pt x="2923422" y="570035"/>
                </a:lnTo>
                <a:lnTo>
                  <a:pt x="3027104" y="570035"/>
                </a:lnTo>
                <a:cubicBezTo>
                  <a:pt x="3349535" y="570035"/>
                  <a:pt x="3865424" y="570035"/>
                  <a:pt x="4690846" y="570035"/>
                </a:cubicBezTo>
                <a:cubicBezTo>
                  <a:pt x="4828714" y="570035"/>
                  <a:pt x="4961827" y="645819"/>
                  <a:pt x="5028384" y="768968"/>
                </a:cubicBezTo>
                <a:cubicBezTo>
                  <a:pt x="5028384" y="768968"/>
                  <a:pt x="5028384" y="768968"/>
                  <a:pt x="6131323" y="2668304"/>
                </a:cubicBezTo>
                <a:cubicBezTo>
                  <a:pt x="6202634" y="2786717"/>
                  <a:pt x="6202634" y="2938285"/>
                  <a:pt x="6131323" y="3056698"/>
                </a:cubicBezTo>
                <a:cubicBezTo>
                  <a:pt x="6131323" y="3056698"/>
                  <a:pt x="6131323" y="3056698"/>
                  <a:pt x="5028384" y="4956035"/>
                </a:cubicBezTo>
                <a:cubicBezTo>
                  <a:pt x="4961827" y="5079184"/>
                  <a:pt x="4828714" y="5154967"/>
                  <a:pt x="4690846" y="5154967"/>
                </a:cubicBezTo>
                <a:cubicBezTo>
                  <a:pt x="4690846" y="5154967"/>
                  <a:pt x="4690846" y="5154967"/>
                  <a:pt x="2489721" y="5154967"/>
                </a:cubicBezTo>
                <a:cubicBezTo>
                  <a:pt x="2347099" y="5154967"/>
                  <a:pt x="2218739" y="5079184"/>
                  <a:pt x="2147429" y="4956035"/>
                </a:cubicBezTo>
                <a:cubicBezTo>
                  <a:pt x="2147429" y="4956035"/>
                  <a:pt x="2147429" y="4956035"/>
                  <a:pt x="1049243" y="3056698"/>
                </a:cubicBezTo>
                <a:cubicBezTo>
                  <a:pt x="977932" y="2938285"/>
                  <a:pt x="977932" y="2786717"/>
                  <a:pt x="1049243" y="2668304"/>
                </a:cubicBezTo>
                <a:cubicBezTo>
                  <a:pt x="1049243" y="2668304"/>
                  <a:pt x="1049243" y="2668304"/>
                  <a:pt x="1457007" y="1963067"/>
                </a:cubicBezTo>
                <a:lnTo>
                  <a:pt x="1491373" y="1903634"/>
                </a:lnTo>
                <a:lnTo>
                  <a:pt x="1490164" y="1903127"/>
                </a:lnTo>
                <a:cubicBezTo>
                  <a:pt x="1465456" y="1888705"/>
                  <a:pt x="1444493" y="1867820"/>
                  <a:pt x="1429519" y="1841960"/>
                </a:cubicBezTo>
                <a:cubicBezTo>
                  <a:pt x="1429519" y="1841960"/>
                  <a:pt x="1429519" y="1841960"/>
                  <a:pt x="968320" y="1044307"/>
                </a:cubicBezTo>
                <a:cubicBezTo>
                  <a:pt x="938371" y="994579"/>
                  <a:pt x="938371" y="930926"/>
                  <a:pt x="968320" y="881196"/>
                </a:cubicBezTo>
                <a:cubicBezTo>
                  <a:pt x="968320" y="881196"/>
                  <a:pt x="968320" y="881196"/>
                  <a:pt x="1429519" y="83546"/>
                </a:cubicBezTo>
                <a:cubicBezTo>
                  <a:pt x="1459466" y="31828"/>
                  <a:pt x="1513373" y="0"/>
                  <a:pt x="1573268" y="0"/>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5" name="Graphic 6" descr="Laptop Secure">
            <a:extLst>
              <a:ext uri="{FF2B5EF4-FFF2-40B4-BE49-F238E27FC236}">
                <a16:creationId xmlns:a16="http://schemas.microsoft.com/office/drawing/2014/main" id="{67866FBD-F700-9893-E6F7-8C774113D61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31503" y="2129307"/>
            <a:ext cx="3796897" cy="3796897"/>
          </a:xfrm>
          <a:prstGeom prst="rect">
            <a:avLst/>
          </a:prstGeom>
        </p:spPr>
      </p:pic>
    </p:spTree>
    <p:extLst>
      <p:ext uri="{BB962C8B-B14F-4D97-AF65-F5344CB8AC3E}">
        <p14:creationId xmlns:p14="http://schemas.microsoft.com/office/powerpoint/2010/main" val="42821498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3F80959-BA5F-4CF8-D07D-6D23CA17D99C}"/>
              </a:ext>
            </a:extLst>
          </p:cNvPr>
          <p:cNvSpPr>
            <a:spLocks noGrp="1"/>
          </p:cNvSpPr>
          <p:nvPr>
            <p:ph type="title"/>
          </p:nvPr>
        </p:nvSpPr>
        <p:spPr>
          <a:xfrm>
            <a:off x="466722" y="586855"/>
            <a:ext cx="3246296" cy="4386927"/>
          </a:xfrm>
        </p:spPr>
        <p:txBody>
          <a:bodyPr anchor="b">
            <a:normAutofit fontScale="90000"/>
          </a:bodyPr>
          <a:lstStyle/>
          <a:p>
            <a:pPr algn="r"/>
            <a:r>
              <a:rPr lang="en-US" sz="4000" dirty="0">
                <a:solidFill>
                  <a:srgbClr val="FFFFFF"/>
                </a:solidFill>
              </a:rPr>
              <a:t>TOOLS USED IN THREAT HUNTING BY A SOC ANALYST BESIDES WHAT WE MENTIONED SO FAR</a:t>
            </a:r>
          </a:p>
        </p:txBody>
      </p:sp>
      <p:sp>
        <p:nvSpPr>
          <p:cNvPr id="3" name="Content Placeholder 2">
            <a:extLst>
              <a:ext uri="{FF2B5EF4-FFF2-40B4-BE49-F238E27FC236}">
                <a16:creationId xmlns:a16="http://schemas.microsoft.com/office/drawing/2014/main" id="{7AD79714-1C2C-A845-3881-B5DD3468FFDB}"/>
              </a:ext>
            </a:extLst>
          </p:cNvPr>
          <p:cNvSpPr>
            <a:spLocks noGrp="1"/>
          </p:cNvSpPr>
          <p:nvPr>
            <p:ph idx="1"/>
          </p:nvPr>
        </p:nvSpPr>
        <p:spPr>
          <a:xfrm>
            <a:off x="4810259" y="649480"/>
            <a:ext cx="6555347" cy="6198382"/>
          </a:xfrm>
        </p:spPr>
        <p:txBody>
          <a:bodyPr vert="horz" lIns="91440" tIns="45720" rIns="91440" bIns="45720" rtlCol="0" anchor="ctr">
            <a:noAutofit/>
          </a:bodyPr>
          <a:lstStyle/>
          <a:p>
            <a:r>
              <a:rPr lang="en-US" sz="1400" b="1" i="0" u="sng" dirty="0">
                <a:effectLst/>
                <a:latin typeface="Arial"/>
                <a:cs typeface="Calibri"/>
              </a:rPr>
              <a:t>urlscan.io</a:t>
            </a:r>
            <a:r>
              <a:rPr lang="en-US" sz="1400" b="0" i="0" dirty="0">
                <a:effectLst/>
                <a:latin typeface="Arial"/>
                <a:cs typeface="Calibri"/>
              </a:rPr>
              <a:t> - </a:t>
            </a:r>
            <a:r>
              <a:rPr lang="en-US" sz="1400" dirty="0">
                <a:latin typeface="Arial"/>
                <a:cs typeface="Calibri"/>
              </a:rPr>
              <a:t>A</a:t>
            </a:r>
            <a:r>
              <a:rPr lang="en-US" sz="1400" b="0" i="0" dirty="0">
                <a:effectLst/>
                <a:latin typeface="Arial"/>
                <a:cs typeface="Calibri"/>
              </a:rPr>
              <a:t> great tool when scanning and analyzing websites. It records activities and interactions of one website to other websites, kind of like </a:t>
            </a:r>
            <a:r>
              <a:rPr lang="en-US" sz="1400" dirty="0">
                <a:latin typeface="Arial"/>
                <a:cs typeface="Calibri"/>
              </a:rPr>
              <a:t>where goes</a:t>
            </a:r>
            <a:r>
              <a:rPr lang="en-US" sz="1400" b="0" i="0" dirty="0">
                <a:effectLst/>
                <a:latin typeface="Arial"/>
                <a:cs typeface="Calibri"/>
              </a:rPr>
              <a:t> websites </a:t>
            </a:r>
            <a:r>
              <a:rPr lang="en-US" sz="1400" dirty="0">
                <a:latin typeface="Arial"/>
                <a:cs typeface="Calibri"/>
              </a:rPr>
              <a:t>or Virus Total</a:t>
            </a:r>
            <a:r>
              <a:rPr lang="en-US" sz="1400" b="0" i="0" dirty="0">
                <a:effectLst/>
                <a:latin typeface="Arial"/>
                <a:cs typeface="Calibri"/>
              </a:rPr>
              <a:t> </a:t>
            </a:r>
          </a:p>
          <a:p>
            <a:r>
              <a:rPr lang="en-US" sz="1400" b="1" u="sng" dirty="0">
                <a:latin typeface="Arial"/>
                <a:cs typeface="Arial"/>
              </a:rPr>
              <a:t>Yara</a:t>
            </a:r>
            <a:r>
              <a:rPr lang="en-US" sz="1400" dirty="0">
                <a:latin typeface="Arial"/>
                <a:cs typeface="Arial"/>
              </a:rPr>
              <a:t> -</a:t>
            </a:r>
            <a:r>
              <a:rPr lang="en-US" sz="1400" b="0" i="0" dirty="0">
                <a:latin typeface="Arial"/>
                <a:cs typeface="Arial"/>
              </a:rPr>
              <a:t> is a language that you can use to write rules to detect malware and malicious files.</a:t>
            </a:r>
            <a:r>
              <a:rPr lang="en-US" sz="1400" dirty="0">
                <a:latin typeface="Arial"/>
                <a:cs typeface="Arial"/>
              </a:rPr>
              <a:t> </a:t>
            </a:r>
            <a:endParaRPr lang="en-US" sz="1400" b="0" i="0" dirty="0">
              <a:effectLst/>
              <a:latin typeface="Arial"/>
              <a:cs typeface="Arial"/>
            </a:endParaRPr>
          </a:p>
          <a:p>
            <a:r>
              <a:rPr lang="en-US" sz="1400" b="1" u="sng" dirty="0">
                <a:latin typeface="Arial"/>
                <a:cs typeface="Calibri"/>
              </a:rPr>
              <a:t>Abuse.ch </a:t>
            </a:r>
            <a:r>
              <a:rPr lang="en-US" sz="1400" b="1" dirty="0">
                <a:latin typeface="Arial"/>
                <a:cs typeface="Calibri"/>
              </a:rPr>
              <a:t> </a:t>
            </a:r>
            <a:r>
              <a:rPr lang="en-US" sz="1400" b="0" i="0" dirty="0">
                <a:effectLst/>
                <a:latin typeface="Arial"/>
                <a:cs typeface="Calibri"/>
              </a:rPr>
              <a:t>is a research project from Bern University that has created some interesting tools when it comes to Threat Hunting such as: </a:t>
            </a:r>
          </a:p>
          <a:p>
            <a:pPr fontAlgn="base"/>
            <a:r>
              <a:rPr lang="en-US" sz="1400" b="1" i="0" u="sng" dirty="0">
                <a:effectLst/>
                <a:latin typeface="Arial"/>
                <a:cs typeface="Calibri"/>
              </a:rPr>
              <a:t>Malware Bazaar:</a:t>
            </a:r>
            <a:r>
              <a:rPr lang="en-US" sz="1400" b="0" i="0" dirty="0">
                <a:effectLst/>
                <a:latin typeface="Arial"/>
                <a:cs typeface="Calibri"/>
              </a:rPr>
              <a:t> A resource for sharing malware samples- </a:t>
            </a:r>
            <a:r>
              <a:rPr lang="en-US" sz="1400" b="0" i="0" dirty="0">
                <a:effectLst/>
                <a:latin typeface="Arial"/>
                <a:cs typeface="Calibri"/>
                <a:hlinkClick r:id="rId2">
                  <a:extLst>
                    <a:ext uri="{A12FA001-AC4F-418D-AE19-62706E023703}">
                      <ahyp:hlinkClr xmlns:ahyp="http://schemas.microsoft.com/office/drawing/2018/hyperlinkcolor" val="tx"/>
                    </a:ext>
                  </a:extLst>
                </a:hlinkClick>
              </a:rPr>
              <a:t>https://bazaar.abuse.ch</a:t>
            </a:r>
            <a:r>
              <a:rPr lang="en-US" sz="1400" dirty="0">
                <a:latin typeface="Arial"/>
                <a:cs typeface="Calibri"/>
                <a:hlinkClick r:id="rId2">
                  <a:extLst>
                    <a:ext uri="{A12FA001-AC4F-418D-AE19-62706E023703}">
                      <ahyp:hlinkClr xmlns:ahyp="http://schemas.microsoft.com/office/drawing/2018/hyperlinkcolor" val="tx"/>
                    </a:ext>
                  </a:extLst>
                </a:hlinkClick>
              </a:rPr>
              <a:t>/</a:t>
            </a:r>
            <a:r>
              <a:rPr lang="en-US" sz="1400" dirty="0">
                <a:latin typeface="Arial"/>
                <a:cs typeface="Calibri"/>
              </a:rPr>
              <a:t>   </a:t>
            </a:r>
            <a:r>
              <a:rPr lang="en-US" sz="1400" b="0" i="0" dirty="0">
                <a:effectLst/>
                <a:latin typeface="Arial"/>
                <a:cs typeface="Calibri"/>
              </a:rPr>
              <a:t>You can search there if something has been reported as malware </a:t>
            </a:r>
          </a:p>
          <a:p>
            <a:pPr fontAlgn="base"/>
            <a:r>
              <a:rPr lang="en-US" sz="1400" b="1" i="0" u="sng" dirty="0" err="1">
                <a:effectLst/>
                <a:latin typeface="Arial"/>
                <a:cs typeface="Calibri"/>
              </a:rPr>
              <a:t>Feodo</a:t>
            </a:r>
            <a:r>
              <a:rPr lang="en-US" sz="1400" b="1" i="0" u="sng" dirty="0">
                <a:effectLst/>
                <a:latin typeface="Arial"/>
                <a:cs typeface="Calibri"/>
              </a:rPr>
              <a:t> Tracker:</a:t>
            </a:r>
            <a:r>
              <a:rPr lang="en-US" sz="1400" b="0" i="0" dirty="0">
                <a:effectLst/>
                <a:latin typeface="Arial"/>
                <a:cs typeface="Calibri"/>
              </a:rPr>
              <a:t> A resource used to track botnet command and control (C2) </a:t>
            </a:r>
            <a:r>
              <a:rPr lang="en-US" sz="1400" dirty="0">
                <a:latin typeface="Arial"/>
                <a:cs typeface="Segoe UI"/>
              </a:rPr>
              <a:t> </a:t>
            </a:r>
            <a:r>
              <a:rPr lang="en-US" sz="1400" b="0" i="0" dirty="0">
                <a:effectLst/>
                <a:latin typeface="Arial"/>
                <a:cs typeface="Calibri"/>
              </a:rPr>
              <a:t>infrastructure linked with </a:t>
            </a:r>
            <a:r>
              <a:rPr lang="en-US" sz="1400" b="0" i="0" dirty="0" err="1">
                <a:effectLst/>
                <a:latin typeface="Arial"/>
                <a:cs typeface="Calibri"/>
              </a:rPr>
              <a:t>Emotet</a:t>
            </a:r>
            <a:r>
              <a:rPr lang="en-US" sz="1400" b="0" i="0" dirty="0">
                <a:effectLst/>
                <a:latin typeface="Arial"/>
                <a:cs typeface="Calibri"/>
              </a:rPr>
              <a:t>, </a:t>
            </a:r>
            <a:r>
              <a:rPr lang="en-US" sz="1400" b="0" i="0" dirty="0" err="1">
                <a:effectLst/>
                <a:latin typeface="Arial"/>
                <a:cs typeface="Calibri"/>
              </a:rPr>
              <a:t>Dridex</a:t>
            </a:r>
            <a:r>
              <a:rPr lang="en-US" sz="1400" b="0" i="0" dirty="0">
                <a:effectLst/>
                <a:latin typeface="Arial"/>
                <a:cs typeface="Calibri"/>
              </a:rPr>
              <a:t> and </a:t>
            </a:r>
            <a:r>
              <a:rPr lang="en-US" sz="1400" b="0" i="0" dirty="0" err="1">
                <a:effectLst/>
                <a:latin typeface="Arial"/>
                <a:cs typeface="Calibri"/>
              </a:rPr>
              <a:t>TrickBot</a:t>
            </a:r>
            <a:r>
              <a:rPr lang="en-US" sz="1400" b="0" i="0" dirty="0">
                <a:effectLst/>
                <a:latin typeface="Arial"/>
                <a:cs typeface="Calibri"/>
              </a:rPr>
              <a:t>.  </a:t>
            </a:r>
            <a:r>
              <a:rPr lang="en-US" sz="1400" b="0" i="0" u="sng" strike="noStrike" dirty="0">
                <a:effectLst/>
                <a:latin typeface="Arial"/>
                <a:cs typeface="Calibri"/>
                <a:hlinkClick r:id="rId3"/>
              </a:rPr>
              <a:t>https://feodotracker.abuse.ch/browse/</a:t>
            </a:r>
            <a:r>
              <a:rPr lang="en-US" sz="1400" b="0" i="0" dirty="0">
                <a:effectLst/>
                <a:latin typeface="Arial"/>
                <a:cs typeface="Calibri"/>
              </a:rPr>
              <a:t>  </a:t>
            </a:r>
          </a:p>
          <a:p>
            <a:pPr fontAlgn="base"/>
            <a:r>
              <a:rPr lang="en-US" sz="1400" b="1" i="0" u="sng" dirty="0">
                <a:effectLst/>
                <a:latin typeface="Arial"/>
                <a:cs typeface="Calibri"/>
              </a:rPr>
              <a:t>SSL Blacklist: </a:t>
            </a:r>
            <a:r>
              <a:rPr lang="en-US" sz="1400" b="0" i="0" dirty="0">
                <a:effectLst/>
                <a:latin typeface="Arial"/>
                <a:cs typeface="Calibri"/>
              </a:rPr>
              <a:t>A resource for collecting and providing a blocklist for malicious SSL certificates and JA3/JA3s fingerprints.  </a:t>
            </a:r>
            <a:r>
              <a:rPr lang="en-US" sz="1400" b="0" i="0" u="sng" strike="noStrike" dirty="0">
                <a:effectLst/>
                <a:latin typeface="Arial"/>
                <a:cs typeface="Calibri"/>
                <a:hlinkClick r:id="rId4"/>
              </a:rPr>
              <a:t>https://sslbl.abuse.ch/</a:t>
            </a:r>
            <a:r>
              <a:rPr lang="en-US" sz="1400" b="0" i="0" dirty="0">
                <a:effectLst/>
                <a:latin typeface="Arial"/>
                <a:cs typeface="Calibri"/>
              </a:rPr>
              <a:t>   </a:t>
            </a:r>
          </a:p>
          <a:p>
            <a:pPr fontAlgn="base"/>
            <a:r>
              <a:rPr lang="en-US" sz="1400" b="1" i="0" u="sng" dirty="0">
                <a:effectLst/>
                <a:latin typeface="Arial"/>
                <a:cs typeface="Calibri"/>
              </a:rPr>
              <a:t>URL Haus:</a:t>
            </a:r>
            <a:r>
              <a:rPr lang="en-US" sz="1400" b="0" i="0" dirty="0">
                <a:effectLst/>
                <a:latin typeface="Arial"/>
                <a:cs typeface="Calibri"/>
              </a:rPr>
              <a:t> A resource for sharing malware distribution sites. </a:t>
            </a:r>
            <a:r>
              <a:rPr lang="en-US" sz="1400" b="0" i="0" u="sng" strike="noStrike" dirty="0">
                <a:effectLst/>
                <a:latin typeface="Arial"/>
                <a:cs typeface="Calibri"/>
                <a:hlinkClick r:id="rId5"/>
              </a:rPr>
              <a:t>https://urlhaus.abuse.ch/</a:t>
            </a:r>
            <a:r>
              <a:rPr lang="en-US" sz="1400" b="0" i="0" dirty="0">
                <a:effectLst/>
                <a:latin typeface="Arial"/>
                <a:cs typeface="Calibri"/>
              </a:rPr>
              <a:t>  </a:t>
            </a:r>
          </a:p>
          <a:p>
            <a:pPr fontAlgn="base"/>
            <a:r>
              <a:rPr lang="en-US" sz="1400" b="1" i="0" u="sng" dirty="0">
                <a:effectLst/>
                <a:latin typeface="Arial"/>
                <a:cs typeface="Calibri"/>
              </a:rPr>
              <a:t>Threat Fox</a:t>
            </a:r>
            <a:r>
              <a:rPr lang="en-US" sz="1400" b="0" i="0" dirty="0">
                <a:effectLst/>
                <a:latin typeface="Arial"/>
                <a:cs typeface="Calibri"/>
              </a:rPr>
              <a:t>: A resource for sharing indicators of compromise (IOCs). </a:t>
            </a:r>
            <a:r>
              <a:rPr lang="en-US" sz="1400" b="0" i="0" u="sng" strike="noStrike" dirty="0">
                <a:effectLst/>
                <a:latin typeface="Arial"/>
                <a:cs typeface="Calibri"/>
                <a:hlinkClick r:id="rId6"/>
              </a:rPr>
              <a:t>https://threatfox.abuse.ch/</a:t>
            </a:r>
            <a:r>
              <a:rPr lang="en-US" sz="1400" b="0" i="0" dirty="0">
                <a:effectLst/>
                <a:latin typeface="Arial"/>
                <a:cs typeface="Calibri"/>
              </a:rPr>
              <a:t>   </a:t>
            </a:r>
          </a:p>
          <a:p>
            <a:pPr fontAlgn="base"/>
            <a:endParaRPr lang="en-US" sz="1400" dirty="0">
              <a:latin typeface="Arial"/>
              <a:cs typeface="Segoe UI"/>
            </a:endParaRPr>
          </a:p>
          <a:p>
            <a:pPr marL="457200" lvl="1" indent="0" fontAlgn="base">
              <a:buNone/>
            </a:pPr>
            <a:endParaRPr lang="en-US" sz="1400" b="0" i="0" dirty="0">
              <a:effectLst/>
              <a:latin typeface="Arial"/>
              <a:cs typeface="Arial"/>
            </a:endParaRPr>
          </a:p>
        </p:txBody>
      </p:sp>
    </p:spTree>
    <p:extLst>
      <p:ext uri="{BB962C8B-B14F-4D97-AF65-F5344CB8AC3E}">
        <p14:creationId xmlns:p14="http://schemas.microsoft.com/office/powerpoint/2010/main" val="4128486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2569A1-29FB-FC37-432D-CDDD2DB387FF}"/>
              </a:ext>
            </a:extLst>
          </p:cNvPr>
          <p:cNvSpPr>
            <a:spLocks noGrp="1"/>
          </p:cNvSpPr>
          <p:nvPr>
            <p:ph type="title"/>
          </p:nvPr>
        </p:nvSpPr>
        <p:spPr/>
        <p:txBody>
          <a:bodyPr>
            <a:normAutofit fontScale="90000"/>
          </a:bodyPr>
          <a:lstStyle/>
          <a:p>
            <a:r>
              <a:rPr lang="en-US" dirty="0">
                <a:cs typeface="Calibri Light"/>
              </a:rPr>
              <a:t>Threat Intel Resources and Guides to learn more about Threat Intelligence and Threat Hunting</a:t>
            </a:r>
          </a:p>
        </p:txBody>
      </p:sp>
      <p:sp>
        <p:nvSpPr>
          <p:cNvPr id="3" name="Content Placeholder 2">
            <a:extLst>
              <a:ext uri="{FF2B5EF4-FFF2-40B4-BE49-F238E27FC236}">
                <a16:creationId xmlns:a16="http://schemas.microsoft.com/office/drawing/2014/main" id="{2BD6F1BE-75BE-2834-5822-75BF9DC899BE}"/>
              </a:ext>
            </a:extLst>
          </p:cNvPr>
          <p:cNvSpPr>
            <a:spLocks noGrp="1"/>
          </p:cNvSpPr>
          <p:nvPr>
            <p:ph idx="1"/>
          </p:nvPr>
        </p:nvSpPr>
        <p:spPr/>
        <p:txBody>
          <a:bodyPr vert="horz" lIns="91440" tIns="45720" rIns="91440" bIns="45720" rtlCol="0" anchor="t">
            <a:normAutofit/>
          </a:bodyPr>
          <a:lstStyle/>
          <a:p>
            <a:r>
              <a:rPr lang="en-US" dirty="0">
                <a:cs typeface="Calibri"/>
              </a:rPr>
              <a:t>Katie Nickels (SANS Instructor, Industry Leader)</a:t>
            </a:r>
          </a:p>
          <a:p>
            <a:pPr lvl="1"/>
            <a:r>
              <a:rPr lang="en-US" dirty="0">
                <a:ea typeface="+mn-lt"/>
                <a:cs typeface="+mn-lt"/>
                <a:hlinkClick r:id="rId2"/>
              </a:rPr>
              <a:t>https://medium.com/katies-five-cents/faqs-on-getting-started-in-cyber-threat-intelligence-f567f267348e</a:t>
            </a:r>
            <a:r>
              <a:rPr lang="en-US" dirty="0">
                <a:ea typeface="+mn-lt"/>
                <a:cs typeface="+mn-lt"/>
              </a:rPr>
              <a:t> </a:t>
            </a:r>
          </a:p>
          <a:p>
            <a:pPr lvl="1"/>
            <a:r>
              <a:rPr lang="en-US" dirty="0">
                <a:ea typeface="+mn-lt"/>
                <a:cs typeface="+mn-lt"/>
                <a:hlinkClick r:id="rId3"/>
              </a:rPr>
              <a:t>https://medium.com/katies-five-cents/a-cyber-threat-intelligence-self-study-plan-part-1-968b5a8daf9a</a:t>
            </a:r>
            <a:r>
              <a:rPr lang="en-US" dirty="0">
                <a:ea typeface="+mn-lt"/>
                <a:cs typeface="+mn-lt"/>
              </a:rPr>
              <a:t> </a:t>
            </a:r>
          </a:p>
          <a:p>
            <a:pPr lvl="1"/>
            <a:r>
              <a:rPr lang="en-US" dirty="0">
                <a:ea typeface="+mn-lt"/>
                <a:cs typeface="+mn-lt"/>
                <a:hlinkClick r:id="rId4"/>
              </a:rPr>
              <a:t>https://medium.com/katies-five-cents/a-cyber-threat-intelligence-self-study-plan-part-2-d04b7a529d36</a:t>
            </a:r>
            <a:r>
              <a:rPr lang="en-US" dirty="0">
                <a:ea typeface="+mn-lt"/>
                <a:cs typeface="+mn-lt"/>
              </a:rPr>
              <a:t> </a:t>
            </a:r>
          </a:p>
          <a:p>
            <a:r>
              <a:rPr lang="en-US" dirty="0">
                <a:ea typeface="+mn-lt"/>
                <a:cs typeface="+mn-lt"/>
                <a:hlinkClick r:id="rId5"/>
              </a:rPr>
              <a:t>https://www.threatintel.academy/</a:t>
            </a:r>
            <a:r>
              <a:rPr lang="en-US" dirty="0">
                <a:ea typeface="+mn-lt"/>
                <a:cs typeface="+mn-lt"/>
              </a:rPr>
              <a:t> </a:t>
            </a:r>
          </a:p>
          <a:p>
            <a:r>
              <a:rPr lang="en-US" dirty="0">
                <a:ea typeface="+mn-lt"/>
                <a:cs typeface="+mn-lt"/>
                <a:hlinkClick r:id="rId6"/>
              </a:rPr>
              <a:t>https://chrissanders.org/training/cuckoosegg/</a:t>
            </a:r>
            <a:r>
              <a:rPr lang="en-US" dirty="0">
                <a:ea typeface="+mn-lt"/>
                <a:cs typeface="+mn-lt"/>
              </a:rPr>
              <a:t> </a:t>
            </a:r>
          </a:p>
          <a:p>
            <a:r>
              <a:rPr lang="en-US" dirty="0">
                <a:ea typeface="+mn-lt"/>
                <a:cs typeface="+mn-lt"/>
                <a:hlinkClick r:id="rId7"/>
              </a:rPr>
              <a:t>https://unprotect.it/map/</a:t>
            </a:r>
            <a:r>
              <a:rPr lang="en-US" dirty="0">
                <a:ea typeface="+mn-lt"/>
                <a:cs typeface="+mn-lt"/>
              </a:rPr>
              <a:t> </a:t>
            </a:r>
          </a:p>
          <a:p>
            <a:pPr lvl="1"/>
            <a:endParaRPr lang="en-US" dirty="0">
              <a:ea typeface="+mn-lt"/>
              <a:cs typeface="+mn-lt"/>
            </a:endParaRPr>
          </a:p>
          <a:p>
            <a:pPr lvl="1"/>
            <a:endParaRPr lang="en-US" dirty="0">
              <a:ea typeface="+mn-lt"/>
              <a:cs typeface="+mn-lt"/>
            </a:endParaRPr>
          </a:p>
        </p:txBody>
      </p:sp>
    </p:spTree>
    <p:extLst>
      <p:ext uri="{BB962C8B-B14F-4D97-AF65-F5344CB8AC3E}">
        <p14:creationId xmlns:p14="http://schemas.microsoft.com/office/powerpoint/2010/main" val="37907573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634F702-9933-CA55-E7E0-93A99F87C264}"/>
              </a:ext>
            </a:extLst>
          </p:cNvPr>
          <p:cNvSpPr>
            <a:spLocks noGrp="1"/>
          </p:cNvSpPr>
          <p:nvPr>
            <p:ph type="title"/>
          </p:nvPr>
        </p:nvSpPr>
        <p:spPr>
          <a:xfrm>
            <a:off x="686834" y="591344"/>
            <a:ext cx="3200400" cy="5585619"/>
          </a:xfrm>
        </p:spPr>
        <p:txBody>
          <a:bodyPr>
            <a:normAutofit/>
          </a:bodyPr>
          <a:lstStyle/>
          <a:p>
            <a:r>
              <a:rPr lang="en-US" dirty="0">
                <a:solidFill>
                  <a:srgbClr val="FFFFFF"/>
                </a:solidFill>
              </a:rPr>
              <a:t>Threat Hunting VS Threat Intelligence</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626DD949-C6D8-C601-FB3C-0EAD6B733795}"/>
              </a:ext>
            </a:extLst>
          </p:cNvPr>
          <p:cNvSpPr>
            <a:spLocks noGrp="1"/>
          </p:cNvSpPr>
          <p:nvPr>
            <p:ph idx="1"/>
          </p:nvPr>
        </p:nvSpPr>
        <p:spPr>
          <a:xfrm>
            <a:off x="4447308" y="591344"/>
            <a:ext cx="6906491" cy="5585619"/>
          </a:xfrm>
        </p:spPr>
        <p:txBody>
          <a:bodyPr anchor="ctr">
            <a:normAutofit/>
          </a:bodyPr>
          <a:lstStyle/>
          <a:p>
            <a:r>
              <a:rPr lang="en-US" sz="2000" u="sng" dirty="0">
                <a:latin typeface="Arial"/>
                <a:cs typeface="Arial"/>
              </a:rPr>
              <a:t>Threat Intelligence</a:t>
            </a:r>
            <a:r>
              <a:rPr lang="en-US" sz="2000" dirty="0">
                <a:latin typeface="Arial"/>
                <a:cs typeface="Arial"/>
              </a:rPr>
              <a:t>- Is the process of gathering data on emerging or existing actors or attacks using tools and techniques to generate patters on how to protect against potential risks</a:t>
            </a:r>
          </a:p>
          <a:p>
            <a:r>
              <a:rPr lang="en-US" sz="2000" u="sng" dirty="0">
                <a:latin typeface="Arial"/>
                <a:cs typeface="Arial"/>
              </a:rPr>
              <a:t>Threat Hunting</a:t>
            </a:r>
            <a:r>
              <a:rPr lang="en-US" sz="2000" dirty="0">
                <a:latin typeface="Arial"/>
                <a:cs typeface="Arial"/>
              </a:rPr>
              <a:t>- Uses these data to check if any bad actors has shown on the environment </a:t>
            </a:r>
          </a:p>
          <a:p>
            <a:r>
              <a:rPr lang="en-US" sz="2000" u="sng" dirty="0">
                <a:latin typeface="Arial"/>
                <a:cs typeface="Arial"/>
              </a:rPr>
              <a:t>SOC Analyst</a:t>
            </a:r>
            <a:r>
              <a:rPr lang="en-US" sz="2000" dirty="0">
                <a:latin typeface="Arial"/>
                <a:cs typeface="Arial"/>
              </a:rPr>
              <a:t>: Uses threat intelligence to perform threat hunting on their environment. </a:t>
            </a:r>
          </a:p>
        </p:txBody>
      </p:sp>
    </p:spTree>
    <p:extLst>
      <p:ext uri="{BB962C8B-B14F-4D97-AF65-F5344CB8AC3E}">
        <p14:creationId xmlns:p14="http://schemas.microsoft.com/office/powerpoint/2010/main" val="35479105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C0457B1-FE7E-2143-0209-04E48B439DE8}"/>
              </a:ext>
            </a:extLst>
          </p:cNvPr>
          <p:cNvSpPr>
            <a:spLocks noGrp="1"/>
          </p:cNvSpPr>
          <p:nvPr>
            <p:ph type="title"/>
          </p:nvPr>
        </p:nvSpPr>
        <p:spPr>
          <a:xfrm>
            <a:off x="686834" y="1153572"/>
            <a:ext cx="3200400" cy="4461163"/>
          </a:xfrm>
        </p:spPr>
        <p:txBody>
          <a:bodyPr>
            <a:normAutofit/>
          </a:bodyPr>
          <a:lstStyle/>
          <a:p>
            <a:r>
              <a:rPr lang="en-US" sz="4100">
                <a:solidFill>
                  <a:srgbClr val="FFFFFF"/>
                </a:solidFill>
              </a:rPr>
              <a:t>Threat Intelligence Classifications</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E360D378-B79C-F9E7-AF49-B074B0BB8180}"/>
              </a:ext>
            </a:extLst>
          </p:cNvPr>
          <p:cNvSpPr>
            <a:spLocks noGrp="1"/>
          </p:cNvSpPr>
          <p:nvPr>
            <p:ph idx="1"/>
          </p:nvPr>
        </p:nvSpPr>
        <p:spPr>
          <a:xfrm>
            <a:off x="4447308" y="591344"/>
            <a:ext cx="6906491" cy="5585619"/>
          </a:xfrm>
        </p:spPr>
        <p:txBody>
          <a:bodyPr anchor="ctr">
            <a:normAutofit/>
          </a:bodyPr>
          <a:lstStyle/>
          <a:p>
            <a:r>
              <a:rPr lang="en-US" sz="1800" b="1" u="sng" dirty="0">
                <a:latin typeface="Arial"/>
                <a:cs typeface="Arial"/>
              </a:rPr>
              <a:t>Strategic Intel</a:t>
            </a:r>
            <a:r>
              <a:rPr lang="en-US" sz="1800" dirty="0">
                <a:latin typeface="Arial"/>
                <a:cs typeface="Arial"/>
              </a:rPr>
              <a:t>- Looks into an organization’s landscape and maps out the risk areas based on some trends and patterns seen</a:t>
            </a:r>
          </a:p>
          <a:p>
            <a:r>
              <a:rPr lang="en-US" sz="1800" b="1" u="sng" dirty="0">
                <a:latin typeface="Arial"/>
                <a:cs typeface="Arial"/>
              </a:rPr>
              <a:t>Technical Intel</a:t>
            </a:r>
            <a:r>
              <a:rPr lang="en-US" sz="1800" dirty="0">
                <a:latin typeface="Arial"/>
                <a:cs typeface="Arial"/>
              </a:rPr>
              <a:t>- Looks into any evidence of attacks by an adversary</a:t>
            </a:r>
          </a:p>
          <a:p>
            <a:r>
              <a:rPr lang="en-US" sz="1800" b="1" u="sng" dirty="0">
                <a:latin typeface="Arial"/>
                <a:cs typeface="Arial"/>
              </a:rPr>
              <a:t>Tactical Intel</a:t>
            </a:r>
            <a:r>
              <a:rPr lang="en-US" sz="1800" dirty="0">
                <a:latin typeface="Arial"/>
                <a:cs typeface="Arial"/>
              </a:rPr>
              <a:t>- Assesses TTPs which stands for Adversaries' tactics, techniques and procedures. </a:t>
            </a:r>
          </a:p>
          <a:p>
            <a:r>
              <a:rPr lang="en-US" sz="1800" b="1" u="sng" dirty="0">
                <a:latin typeface="Arial"/>
                <a:cs typeface="Arial"/>
              </a:rPr>
              <a:t>Operational Intel</a:t>
            </a:r>
            <a:r>
              <a:rPr lang="en-US" sz="1800" dirty="0">
                <a:latin typeface="Arial"/>
                <a:cs typeface="Arial"/>
              </a:rPr>
              <a:t>- Investigates an adversary’s specific motives and intent to perform an attack. (Think like a hacker class tries to explore some of these concepts for those who are interested)</a:t>
            </a:r>
          </a:p>
          <a:p>
            <a:endParaRPr lang="en-US" sz="1800" dirty="0">
              <a:latin typeface="Arial"/>
              <a:cs typeface="Arial"/>
            </a:endParaRPr>
          </a:p>
          <a:p>
            <a:r>
              <a:rPr lang="en-US" sz="1800" dirty="0">
                <a:latin typeface="Arial"/>
                <a:cs typeface="Arial"/>
              </a:rPr>
              <a:t>This intel can strengthen security controls and address vulnerabilities through real-time investigations.</a:t>
            </a:r>
            <a:endParaRPr lang="en-US" sz="1800" dirty="0">
              <a:latin typeface="Arial"/>
              <a:ea typeface="+mn-lt"/>
              <a:cs typeface="+mn-lt"/>
            </a:endParaRPr>
          </a:p>
          <a:p>
            <a:endParaRPr lang="en-US" sz="1800" dirty="0">
              <a:latin typeface="Arial"/>
              <a:cs typeface="Arial"/>
            </a:endParaRPr>
          </a:p>
        </p:txBody>
      </p:sp>
    </p:spTree>
    <p:extLst>
      <p:ext uri="{BB962C8B-B14F-4D97-AF65-F5344CB8AC3E}">
        <p14:creationId xmlns:p14="http://schemas.microsoft.com/office/powerpoint/2010/main" val="1262706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D72D97-BC2A-B1CB-2DBF-A67F8064E5FD}"/>
              </a:ext>
            </a:extLst>
          </p:cNvPr>
          <p:cNvSpPr>
            <a:spLocks noGrp="1"/>
          </p:cNvSpPr>
          <p:nvPr>
            <p:ph type="title"/>
          </p:nvPr>
        </p:nvSpPr>
        <p:spPr>
          <a:xfrm>
            <a:off x="686834" y="1153572"/>
            <a:ext cx="3200400" cy="4461163"/>
          </a:xfrm>
        </p:spPr>
        <p:txBody>
          <a:bodyPr>
            <a:normAutofit/>
          </a:bodyPr>
          <a:lstStyle/>
          <a:p>
            <a:r>
              <a:rPr lang="en-US">
                <a:solidFill>
                  <a:srgbClr val="FFFFFF"/>
                </a:solidFill>
              </a:rPr>
              <a:t>Frameworks Models Used in Threat Intelligence   </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20CBAB8F-5BC1-B9F2-975E-82FA06B1E3EA}"/>
              </a:ext>
            </a:extLst>
          </p:cNvPr>
          <p:cNvSpPr>
            <a:spLocks noGrp="1"/>
          </p:cNvSpPr>
          <p:nvPr>
            <p:ph idx="1"/>
          </p:nvPr>
        </p:nvSpPr>
        <p:spPr>
          <a:xfrm>
            <a:off x="4447308" y="591344"/>
            <a:ext cx="6906491" cy="5585619"/>
          </a:xfrm>
        </p:spPr>
        <p:txBody>
          <a:bodyPr anchor="ctr">
            <a:normAutofit/>
          </a:bodyPr>
          <a:lstStyle/>
          <a:p>
            <a:r>
              <a:rPr lang="en-US" dirty="0"/>
              <a:t>Models in Threat Intelligence are important because they are built to determine the level of difficulty that an adversary would have to go through to reach our system and what level of preparation is needed</a:t>
            </a:r>
          </a:p>
          <a:p>
            <a:r>
              <a:rPr lang="en-US" dirty="0"/>
              <a:t>Some of these framework models include:</a:t>
            </a:r>
          </a:p>
          <a:p>
            <a:pPr lvl="1"/>
            <a:r>
              <a:rPr lang="en-US" dirty="0"/>
              <a:t>Pyramid of Pain</a:t>
            </a:r>
          </a:p>
          <a:p>
            <a:pPr lvl="1"/>
            <a:r>
              <a:rPr lang="en-US" dirty="0"/>
              <a:t>Cyber Kill Chain</a:t>
            </a:r>
          </a:p>
          <a:p>
            <a:pPr lvl="1"/>
            <a:r>
              <a:rPr lang="en-US" dirty="0"/>
              <a:t>Unified Kill Chain</a:t>
            </a:r>
          </a:p>
          <a:p>
            <a:pPr lvl="1"/>
            <a:r>
              <a:rPr lang="en-US" dirty="0"/>
              <a:t>Diamond Model</a:t>
            </a:r>
          </a:p>
          <a:p>
            <a:pPr lvl="1"/>
            <a:r>
              <a:rPr lang="en-US" dirty="0"/>
              <a:t>MITRE ATT&amp;CK</a:t>
            </a:r>
            <a:endParaRPr lang="en-US" dirty="0">
              <a:cs typeface="Calibri"/>
            </a:endParaRPr>
          </a:p>
        </p:txBody>
      </p:sp>
    </p:spTree>
    <p:extLst>
      <p:ext uri="{BB962C8B-B14F-4D97-AF65-F5344CB8AC3E}">
        <p14:creationId xmlns:p14="http://schemas.microsoft.com/office/powerpoint/2010/main" val="36621838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471621B-E11F-D8F8-F88A-206AAFBCA2DC}"/>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a:solidFill>
                  <a:srgbClr val="FFFFFF"/>
                </a:solidFill>
                <a:latin typeface="+mj-lt"/>
                <a:ea typeface="+mj-ea"/>
                <a:cs typeface="+mj-cs"/>
              </a:rPr>
              <a:t>Pyramid of Pain</a:t>
            </a:r>
          </a:p>
        </p:txBody>
      </p:sp>
      <p:pic>
        <p:nvPicPr>
          <p:cNvPr id="5" name="Content Placeholder 4" descr="Diagram&#10;&#10;Description automatically generated">
            <a:extLst>
              <a:ext uri="{FF2B5EF4-FFF2-40B4-BE49-F238E27FC236}">
                <a16:creationId xmlns:a16="http://schemas.microsoft.com/office/drawing/2014/main" id="{F60F3EC3-B790-7344-87C4-4EAC88DC0146}"/>
              </a:ext>
            </a:extLst>
          </p:cNvPr>
          <p:cNvPicPr>
            <a:picLocks noGrp="1" noChangeAspect="1"/>
          </p:cNvPicPr>
          <p:nvPr>
            <p:ph idx="1"/>
          </p:nvPr>
        </p:nvPicPr>
        <p:blipFill>
          <a:blip r:embed="rId3"/>
          <a:stretch>
            <a:fillRect/>
          </a:stretch>
        </p:blipFill>
        <p:spPr>
          <a:xfrm>
            <a:off x="4777316" y="927453"/>
            <a:ext cx="6780700" cy="5000764"/>
          </a:xfrm>
          <a:prstGeom prst="rect">
            <a:avLst/>
          </a:prstGeom>
        </p:spPr>
      </p:pic>
    </p:spTree>
    <p:extLst>
      <p:ext uri="{BB962C8B-B14F-4D97-AF65-F5344CB8AC3E}">
        <p14:creationId xmlns:p14="http://schemas.microsoft.com/office/powerpoint/2010/main" val="29073120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D2E961F1-4A28-4A5F-BBD4-6E400E5E6C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72357"/>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7F57BEA8-497D-4AA8-8A18-BDCD696B25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68596"/>
            <a:ext cx="12192000" cy="173555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6B6450A-A824-6679-E113-A5340E52A483}"/>
              </a:ext>
            </a:extLst>
          </p:cNvPr>
          <p:cNvSpPr>
            <a:spLocks noGrp="1"/>
          </p:cNvSpPr>
          <p:nvPr>
            <p:ph type="title"/>
          </p:nvPr>
        </p:nvSpPr>
        <p:spPr>
          <a:xfrm>
            <a:off x="526073" y="489439"/>
            <a:ext cx="11139854" cy="930447"/>
          </a:xfrm>
        </p:spPr>
        <p:txBody>
          <a:bodyPr vert="horz" lIns="91440" tIns="45720" rIns="91440" bIns="45720" rtlCol="0" anchor="b">
            <a:normAutofit/>
          </a:bodyPr>
          <a:lstStyle/>
          <a:p>
            <a:pPr algn="ctr"/>
            <a:r>
              <a:rPr lang="en-US" sz="5400" kern="1200">
                <a:solidFill>
                  <a:schemeClr val="bg1"/>
                </a:solidFill>
                <a:latin typeface="+mj-lt"/>
                <a:ea typeface="+mj-ea"/>
                <a:cs typeface="+mj-cs"/>
              </a:rPr>
              <a:t>Cyber Kill Chain</a:t>
            </a:r>
          </a:p>
        </p:txBody>
      </p:sp>
      <p:cxnSp>
        <p:nvCxnSpPr>
          <p:cNvPr id="14" name="Straight Connector 13">
            <a:extLst>
              <a:ext uri="{FF2B5EF4-FFF2-40B4-BE49-F238E27FC236}">
                <a16:creationId xmlns:a16="http://schemas.microsoft.com/office/drawing/2014/main" id="{A82415D3-DDE5-4D63-8CB3-23A5EC581B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1479733"/>
            <a:ext cx="2743200" cy="0"/>
          </a:xfrm>
          <a:prstGeom prst="line">
            <a:avLst/>
          </a:prstGeom>
          <a:ln w="19050">
            <a:solidFill>
              <a:schemeClr val="bg1">
                <a:alpha val="7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D7193FB-6AE6-4B3B-8F89-56B55DD63B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201402"/>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5" name="Content Placeholder 4" descr="A picture containing diagram&#10;&#10;Description automatically generated">
            <a:extLst>
              <a:ext uri="{FF2B5EF4-FFF2-40B4-BE49-F238E27FC236}">
                <a16:creationId xmlns:a16="http://schemas.microsoft.com/office/drawing/2014/main" id="{8BC9C29A-B8E9-9F65-3A89-B16544E09C27}"/>
              </a:ext>
            </a:extLst>
          </p:cNvPr>
          <p:cNvPicPr>
            <a:picLocks noGrp="1" noChangeAspect="1"/>
          </p:cNvPicPr>
          <p:nvPr>
            <p:ph idx="1"/>
          </p:nvPr>
        </p:nvPicPr>
        <p:blipFill>
          <a:blip r:embed="rId3"/>
          <a:stretch>
            <a:fillRect/>
          </a:stretch>
        </p:blipFill>
        <p:spPr>
          <a:xfrm>
            <a:off x="2187248" y="2427541"/>
            <a:ext cx="7762404" cy="3997637"/>
          </a:xfrm>
          <a:prstGeom prst="rect">
            <a:avLst/>
          </a:prstGeom>
        </p:spPr>
      </p:pic>
    </p:spTree>
    <p:extLst>
      <p:ext uri="{BB962C8B-B14F-4D97-AF65-F5344CB8AC3E}">
        <p14:creationId xmlns:p14="http://schemas.microsoft.com/office/powerpoint/2010/main" val="39056169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9">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Connector 11">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13">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pic>
        <p:nvPicPr>
          <p:cNvPr id="1026" name="Picture 2" descr="Cyber Kill Chain, MITRE ATT&amp;CK, and Purple Team | SANS Institute">
            <a:extLst>
              <a:ext uri="{FF2B5EF4-FFF2-40B4-BE49-F238E27FC236}">
                <a16:creationId xmlns:a16="http://schemas.microsoft.com/office/drawing/2014/main" id="{243A772A-A28F-CB6B-3329-52EE07123ADF}"/>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04801" y="251302"/>
            <a:ext cx="10127672" cy="65579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55126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6886A1B-80F3-9DBF-49E0-4FCB9E91B4DF}"/>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dirty="0">
                <a:solidFill>
                  <a:srgbClr val="FFFFFF"/>
                </a:solidFill>
                <a:latin typeface="+mj-lt"/>
                <a:ea typeface="+mj-ea"/>
                <a:cs typeface="+mj-cs"/>
              </a:rPr>
              <a:t>Diamond Model</a:t>
            </a:r>
            <a:br>
              <a:rPr lang="en-US" sz="3600" dirty="0">
                <a:solidFill>
                  <a:srgbClr val="FFFFFF"/>
                </a:solidFill>
                <a:cs typeface="Calibri Light"/>
              </a:rPr>
            </a:br>
            <a:endParaRPr lang="en-US" sz="3600" kern="1200" dirty="0">
              <a:ea typeface="+mj-lt"/>
              <a:cs typeface="+mj-lt"/>
              <a:hlinkClick r:id="rId3"/>
            </a:endParaRPr>
          </a:p>
        </p:txBody>
      </p:sp>
      <p:pic>
        <p:nvPicPr>
          <p:cNvPr id="6" name="Picture 6" descr="Shape, polygon&#10;&#10;Description automatically generated">
            <a:extLst>
              <a:ext uri="{FF2B5EF4-FFF2-40B4-BE49-F238E27FC236}">
                <a16:creationId xmlns:a16="http://schemas.microsoft.com/office/drawing/2014/main" id="{B4393E8D-210E-95CB-25E2-A03EAA242B9C}"/>
              </a:ext>
            </a:extLst>
          </p:cNvPr>
          <p:cNvPicPr>
            <a:picLocks noGrp="1" noChangeAspect="1"/>
          </p:cNvPicPr>
          <p:nvPr>
            <p:ph idx="1"/>
          </p:nvPr>
        </p:nvPicPr>
        <p:blipFill>
          <a:blip r:embed="rId4"/>
          <a:stretch>
            <a:fillRect/>
          </a:stretch>
        </p:blipFill>
        <p:spPr>
          <a:xfrm>
            <a:off x="4901609" y="1400193"/>
            <a:ext cx="6429153" cy="3589595"/>
          </a:xfrm>
        </p:spPr>
      </p:pic>
    </p:spTree>
    <p:extLst>
      <p:ext uri="{BB962C8B-B14F-4D97-AF65-F5344CB8AC3E}">
        <p14:creationId xmlns:p14="http://schemas.microsoft.com/office/powerpoint/2010/main" val="15617810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6E9B3E6-E277-4D68-BA48-9CB43FFBD6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2" name="Rectangle 11">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0552864-8BBB-8DB7-CFF6-4CA3DAE2484E}"/>
              </a:ext>
            </a:extLst>
          </p:cNvPr>
          <p:cNvSpPr>
            <a:spLocks noGrp="1"/>
          </p:cNvSpPr>
          <p:nvPr>
            <p:ph type="title"/>
          </p:nvPr>
        </p:nvSpPr>
        <p:spPr>
          <a:xfrm>
            <a:off x="1043631" y="809898"/>
            <a:ext cx="10173010" cy="1554480"/>
          </a:xfrm>
        </p:spPr>
        <p:txBody>
          <a:bodyPr anchor="ctr">
            <a:normAutofit/>
          </a:bodyPr>
          <a:lstStyle/>
          <a:p>
            <a:r>
              <a:rPr lang="en-US" sz="4800"/>
              <a:t>MITRE</a:t>
            </a:r>
          </a:p>
        </p:txBody>
      </p:sp>
      <p:cxnSp>
        <p:nvCxnSpPr>
          <p:cNvPr id="18" name="Straight Connector 17">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18A70F8B-6B63-E694-4362-5DA8A7E9EF45}"/>
              </a:ext>
            </a:extLst>
          </p:cNvPr>
          <p:cNvGraphicFramePr>
            <a:graphicFrameLocks noGrp="1"/>
          </p:cNvGraphicFramePr>
          <p:nvPr>
            <p:ph idx="1"/>
            <p:extLst>
              <p:ext uri="{D42A27DB-BD31-4B8C-83A1-F6EECF244321}">
                <p14:modId xmlns:p14="http://schemas.microsoft.com/office/powerpoint/2010/main" val="1653255425"/>
              </p:ext>
            </p:extLst>
          </p:nvPr>
        </p:nvGraphicFramePr>
        <p:xfrm>
          <a:off x="904602" y="3017519"/>
          <a:ext cx="10378440" cy="320990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45151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179</TotalTime>
  <Words>821</Words>
  <Application>Microsoft Macintosh PowerPoint</Application>
  <PresentationFormat>Widescreen</PresentationFormat>
  <Paragraphs>61</Paragraphs>
  <Slides>14</Slides>
  <Notes>6</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14</vt:i4>
      </vt:variant>
    </vt:vector>
  </HeadingPairs>
  <TitlesOfParts>
    <vt:vector size="18" baseType="lpstr">
      <vt:lpstr>Arial</vt:lpstr>
      <vt:lpstr>Calibri</vt:lpstr>
      <vt:lpstr>Calibri Light</vt:lpstr>
      <vt:lpstr>Office Theme</vt:lpstr>
      <vt:lpstr>Threat Intelligence and Threat Hunting from a SOC Analyst Prospective</vt:lpstr>
      <vt:lpstr>Threat Hunting VS Threat Intelligence</vt:lpstr>
      <vt:lpstr>Threat Intelligence Classifications</vt:lpstr>
      <vt:lpstr>Frameworks Models Used in Threat Intelligence   </vt:lpstr>
      <vt:lpstr>Pyramid of Pain</vt:lpstr>
      <vt:lpstr>Cyber Kill Chain</vt:lpstr>
      <vt:lpstr>PowerPoint Presentation</vt:lpstr>
      <vt:lpstr>Diamond Model </vt:lpstr>
      <vt:lpstr>MITRE</vt:lpstr>
      <vt:lpstr>MITRE Terminology</vt:lpstr>
      <vt:lpstr>MITRE ATT&amp;CK Github link An easier way to search</vt:lpstr>
      <vt:lpstr>MITRE  TryHackMe Room</vt:lpstr>
      <vt:lpstr>TOOLS USED IN THREAT HUNTING BY A SOC ANALYST BESIDES WHAT WE MENTIONED SO FAR</vt:lpstr>
      <vt:lpstr>Threat Intel Resources and Guides to learn more about Threat Intelligence and Threat Hunting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Threat Intelligence and Threat Hunting from a SOC Analyst Prospective</dc:title>
  <dc:creator>Angela Milova</dc:creator>
  <cp:lastModifiedBy>Angela Milova</cp:lastModifiedBy>
  <cp:revision>100</cp:revision>
  <dcterms:created xsi:type="dcterms:W3CDTF">2023-02-07T04:32:00Z</dcterms:created>
  <dcterms:modified xsi:type="dcterms:W3CDTF">2023-04-06T03:06:15Z</dcterms:modified>
</cp:coreProperties>
</file>